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6"/>
  </p:notesMasterIdLst>
  <p:sldIdLst>
    <p:sldId id="286" r:id="rId2"/>
    <p:sldId id="285" r:id="rId3"/>
    <p:sldId id="282" r:id="rId4"/>
    <p:sldId id="283" r:id="rId5"/>
    <p:sldId id="287" r:id="rId6"/>
    <p:sldId id="284" r:id="rId7"/>
    <p:sldId id="278" r:id="rId8"/>
    <p:sldId id="279" r:id="rId9"/>
    <p:sldId id="280" r:id="rId10"/>
    <p:sldId id="281" r:id="rId11"/>
    <p:sldId id="288" r:id="rId12"/>
    <p:sldId id="270" r:id="rId13"/>
    <p:sldId id="289" r:id="rId14"/>
    <p:sldId id="266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 autoAdjust="0"/>
    <p:restoredTop sz="98191" autoAdjust="0"/>
  </p:normalViewPr>
  <p:slideViewPr>
    <p:cSldViewPr>
      <p:cViewPr>
        <p:scale>
          <a:sx n="80" d="100"/>
          <a:sy n="80" d="100"/>
        </p:scale>
        <p:origin x="-1426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6242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256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Виконаємо</a:t>
            </a:r>
            <a:r>
              <a:rPr lang="ru-RU" dirty="0" smtClean="0"/>
              <a:t> </a:t>
            </a: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збільшивши</a:t>
            </a:r>
            <a:r>
              <a:rPr lang="ru-RU" dirty="0" smtClean="0"/>
              <a:t> </a:t>
            </a:r>
            <a:r>
              <a:rPr lang="ru-RU" dirty="0" err="1" smtClean="0"/>
              <a:t>удвічі</a:t>
            </a:r>
            <a:r>
              <a:rPr lang="ru-RU" dirty="0" smtClean="0"/>
              <a:t>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одного серверу</a:t>
            </a:r>
          </a:p>
          <a:p>
            <a:r>
              <a:rPr lang="ru-RU" dirty="0" err="1" smtClean="0"/>
              <a:t>Результати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представлені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слайді</a:t>
            </a:r>
            <a:r>
              <a:rPr lang="ru-RU" baseline="0" dirty="0" smtClean="0"/>
              <a:t>. Як видно з </a:t>
            </a:r>
            <a:r>
              <a:rPr lang="ru-RU" baseline="0" dirty="0" err="1" smtClean="0"/>
              <a:t>результатів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що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представлені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таблиці</a:t>
            </a:r>
            <a:r>
              <a:rPr lang="ru-RU" baseline="0" dirty="0" smtClean="0"/>
              <a:t> та на </a:t>
            </a:r>
            <a:r>
              <a:rPr lang="ru-RU" baseline="0" dirty="0" err="1" smtClean="0"/>
              <a:t>графіку</a:t>
            </a:r>
            <a:r>
              <a:rPr lang="ru-RU" baseline="0" dirty="0" smtClean="0"/>
              <a:t> при </a:t>
            </a:r>
            <a:r>
              <a:rPr lang="ru-RU" baseline="0" dirty="0" err="1" smtClean="0"/>
              <a:t>двократному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збільшенні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кількості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інверторів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може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обробляти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всі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повідомлення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Тобто</a:t>
            </a:r>
            <a:r>
              <a:rPr lang="ru-RU" baseline="0" dirty="0" smtClean="0"/>
              <a:t> при </a:t>
            </a:r>
            <a:r>
              <a:rPr lang="ru-RU" baseline="0" dirty="0" err="1" smtClean="0"/>
              <a:t>збільшенні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потужності</a:t>
            </a:r>
            <a:r>
              <a:rPr lang="ru-RU" baseline="0" dirty="0" smtClean="0"/>
              <a:t> сервера </a:t>
            </a:r>
            <a:r>
              <a:rPr lang="ru-RU" baseline="0" dirty="0" err="1" smtClean="0"/>
              <a:t>вдвічі</a:t>
            </a:r>
            <a:r>
              <a:rPr lang="ru-RU" baseline="0" dirty="0" smtClean="0"/>
              <a:t> система контролю буде </a:t>
            </a:r>
            <a:r>
              <a:rPr lang="ru-RU" baseline="0" dirty="0" err="1" smtClean="0"/>
              <a:t>виконувати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свої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функції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навіть</a:t>
            </a:r>
            <a:r>
              <a:rPr lang="ru-RU" baseline="0" dirty="0" smtClean="0"/>
              <a:t> при </a:t>
            </a:r>
            <a:r>
              <a:rPr lang="ru-RU" baseline="0" dirty="0" err="1" smtClean="0"/>
              <a:t>збільшенні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кількості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джерел</a:t>
            </a:r>
            <a:r>
              <a:rPr lang="ru-RU" baseline="0" dirty="0" smtClean="0"/>
              <a:t> до 260.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4954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Моделювання виконується у середовище </a:t>
            </a:r>
            <a:r>
              <a:rPr lang="en-US" dirty="0" err="1" smtClean="0"/>
              <a:t>AnyLogic</a:t>
            </a:r>
            <a:r>
              <a:rPr lang="en-US" dirty="0" smtClean="0"/>
              <a:t>. </a:t>
            </a:r>
            <a:r>
              <a:rPr lang="uk-UA" dirty="0" smtClean="0"/>
              <a:t>За допомогою графічного редактору створена діаграма процесу передачі даних до серверу у вигляді системи масового обслуговування. </a:t>
            </a:r>
          </a:p>
          <a:p>
            <a:r>
              <a:rPr lang="uk-UA" dirty="0" smtClean="0"/>
              <a:t>Об’єкт «Селектор» розподіляє повідомлення між двома серверами, з імовірністю 0,5.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856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черги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інверторів</a:t>
            </a:r>
            <a:r>
              <a:rPr lang="ru-RU" dirty="0" smtClean="0"/>
              <a:t> при </a:t>
            </a:r>
            <a:r>
              <a:rPr lang="ru-RU" dirty="0" err="1" smtClean="0"/>
              <a:t>різній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серверів</a:t>
            </a:r>
            <a:r>
              <a:rPr lang="ru-RU" dirty="0" smtClean="0"/>
              <a:t> та </a:t>
            </a:r>
            <a:r>
              <a:rPr lang="ru-RU" dirty="0" err="1" smtClean="0"/>
              <a:t>різній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серверів</a:t>
            </a:r>
            <a:r>
              <a:rPr lang="ru-RU" dirty="0" smtClean="0"/>
              <a:t> представлено на рисунку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751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Тема роботи: </a:t>
            </a:r>
            <a:r>
              <a:rPr lang="ru-RU" dirty="0" err="1" smtClean="0"/>
              <a:t>Обґрунтування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та </a:t>
            </a:r>
            <a:r>
              <a:rPr lang="ru-RU" dirty="0" err="1" smtClean="0"/>
              <a:t>параметрів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контролю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6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Об’єкт контролю в роботі вибрано сонячну </a:t>
            </a:r>
            <a:r>
              <a:rPr lang="uk-UA" dirty="0" err="1" smtClean="0"/>
              <a:t>електростанцю</a:t>
            </a:r>
            <a:r>
              <a:rPr lang="uk-UA" dirty="0" smtClean="0"/>
              <a:t> (СЕС). Це інженерна споруда, що перетворює сонячне випромінювання в електричну енергію. Способи перетворення сонячної радіації різні й залежать від конструкції електростанції. Фотоелектричні модулі і масиви виробляють постійний електричний струм. Вони можуть бути підключені як в послідовному, так і в паралельному електричному пристрої для отримання будь-якої необхідної комбінації напруги і струму.</a:t>
            </a:r>
          </a:p>
          <a:p>
            <a:r>
              <a:rPr lang="uk-UA" dirty="0" smtClean="0"/>
              <a:t>СЕС (слайд), зазвичай, складається з масиву фотоелектричних модулів (сонячних батарей), інверторів (для отримання змінного струму) та комплектних трансформаторних підстанцій (для підвищення напруги та передачі електроенергії).</a:t>
            </a:r>
          </a:p>
          <a:p>
            <a:r>
              <a:rPr lang="uk-UA" dirty="0" smtClean="0"/>
              <a:t>Сформуємо основні задачі дослідження:</a:t>
            </a:r>
          </a:p>
          <a:p>
            <a:r>
              <a:rPr lang="uk-UA" dirty="0" smtClean="0"/>
              <a:t>‒	</a:t>
            </a:r>
            <a:r>
              <a:rPr lang="uk-UA" dirty="0" err="1" smtClean="0"/>
              <a:t>Побудува</a:t>
            </a:r>
            <a:r>
              <a:rPr lang="uk-UA" dirty="0" smtClean="0"/>
              <a:t> структурної схеми комп’ютерної системи;</a:t>
            </a:r>
          </a:p>
          <a:p>
            <a:r>
              <a:rPr lang="uk-UA" dirty="0" smtClean="0"/>
              <a:t>‒	Вибір принципу розрахунку показників якості роботи комп’ютерної системи;</a:t>
            </a:r>
          </a:p>
          <a:p>
            <a:r>
              <a:rPr lang="uk-UA" dirty="0" smtClean="0"/>
              <a:t>‒	Вибір додаткового обладнання, необхідного для функціонування комп’ютерної системи;</a:t>
            </a:r>
          </a:p>
          <a:p>
            <a:r>
              <a:rPr lang="uk-UA" dirty="0" smtClean="0"/>
              <a:t>‒	Опис програмного забезпечення для моделювання комп’ютерної системи контролю;</a:t>
            </a:r>
          </a:p>
          <a:p>
            <a:r>
              <a:rPr lang="uk-UA" dirty="0" smtClean="0"/>
              <a:t>‒	Розробка моделі комп’ютерної системи контролю роботи сонячних електростанцій;</a:t>
            </a:r>
          </a:p>
          <a:p>
            <a:r>
              <a:rPr lang="uk-UA" dirty="0" smtClean="0"/>
              <a:t>‒	Дослідження розробленої моделі комп’ютерної системи за наявними показниками.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794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endParaRPr lang="ru-RU" dirty="0" smtClean="0"/>
          </a:p>
          <a:p>
            <a:pPr lvl="0">
              <a:spcBef>
                <a:spcPts val="0"/>
              </a:spcBef>
              <a:buNone/>
            </a:pPr>
            <a:r>
              <a:rPr lang="ru-RU" dirty="0" err="1" smtClean="0"/>
              <a:t>Вихідними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при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контролю 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серверів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данні</a:t>
            </a:r>
            <a:r>
              <a:rPr lang="ru-RU" dirty="0" smtClean="0"/>
              <a:t> про роботу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; час </a:t>
            </a:r>
            <a:r>
              <a:rPr lang="ru-RU" dirty="0" err="1" smtClean="0"/>
              <a:t>виконання</a:t>
            </a:r>
            <a:r>
              <a:rPr lang="ru-RU" dirty="0" smtClean="0"/>
              <a:t> сервером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повідомленьи</a:t>
            </a:r>
            <a:r>
              <a:rPr lang="ru-RU" dirty="0" smtClean="0"/>
              <a:t> </a:t>
            </a:r>
            <a:r>
              <a:rPr lang="ru-RU" dirty="0" err="1" smtClean="0"/>
              <a:t>читання</a:t>
            </a:r>
            <a:r>
              <a:rPr lang="ru-RU" dirty="0" smtClean="0"/>
              <a:t>/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при </a:t>
            </a:r>
            <a:r>
              <a:rPr lang="ru-RU" dirty="0" err="1" smtClean="0"/>
              <a:t>обміні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з </a:t>
            </a:r>
            <a:r>
              <a:rPr lang="ru-RU" dirty="0" err="1" smtClean="0"/>
              <a:t>пристроями</a:t>
            </a:r>
            <a:r>
              <a:rPr lang="ru-RU" dirty="0" smtClean="0"/>
              <a:t> контролю </a:t>
            </a:r>
            <a:r>
              <a:rPr lang="ru-RU" dirty="0" err="1" smtClean="0"/>
              <a:t>сонячних</a:t>
            </a:r>
            <a:r>
              <a:rPr lang="ru-RU" dirty="0" smtClean="0"/>
              <a:t> панелей;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контролю </a:t>
            </a:r>
            <a:r>
              <a:rPr lang="ru-RU" dirty="0" err="1" smtClean="0"/>
              <a:t>сонячних</a:t>
            </a:r>
            <a:r>
              <a:rPr lang="ru-RU" dirty="0" smtClean="0"/>
              <a:t> панелей – </a:t>
            </a:r>
            <a:r>
              <a:rPr lang="ru-RU" dirty="0" err="1" smtClean="0"/>
              <a:t>інверторів</a:t>
            </a:r>
            <a:r>
              <a:rPr lang="ru-RU" dirty="0" smtClean="0"/>
              <a:t>; </a:t>
            </a:r>
            <a:r>
              <a:rPr lang="ru-RU" dirty="0" err="1" smtClean="0"/>
              <a:t>періодичність</a:t>
            </a:r>
            <a:r>
              <a:rPr lang="ru-RU" dirty="0" smtClean="0"/>
              <a:t> </a:t>
            </a:r>
            <a:r>
              <a:rPr lang="ru-RU" dirty="0" err="1" smtClean="0"/>
              <a:t>читання</a:t>
            </a:r>
            <a:r>
              <a:rPr lang="ru-RU" dirty="0" smtClean="0"/>
              <a:t>/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при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розглянемо</a:t>
            </a:r>
            <a:r>
              <a:rPr lang="ru-RU" dirty="0" smtClean="0"/>
              <a:t> систему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(СМО) з </a:t>
            </a:r>
            <a:r>
              <a:rPr lang="ru-RU" dirty="0" err="1" smtClean="0"/>
              <a:t>необмеженою</a:t>
            </a:r>
            <a:r>
              <a:rPr lang="ru-RU" dirty="0" smtClean="0"/>
              <a:t> </a:t>
            </a:r>
            <a:r>
              <a:rPr lang="ru-RU" dirty="0" err="1" smtClean="0"/>
              <a:t>чергою</a:t>
            </a:r>
            <a:r>
              <a:rPr lang="ru-RU" dirty="0" smtClean="0"/>
              <a:t> з одним каналом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сервером та </a:t>
            </a:r>
            <a:r>
              <a:rPr lang="ru-RU" dirty="0" err="1" smtClean="0"/>
              <a:t>пристрями</a:t>
            </a:r>
            <a:r>
              <a:rPr lang="ru-RU" dirty="0" smtClean="0"/>
              <a:t> контролю </a:t>
            </a:r>
            <a:r>
              <a:rPr lang="ru-RU" dirty="0" err="1" smtClean="0"/>
              <a:t>сонячних</a:t>
            </a:r>
            <a:r>
              <a:rPr lang="ru-RU" dirty="0" smtClean="0"/>
              <a:t> панелей </a:t>
            </a:r>
            <a:r>
              <a:rPr lang="ru-RU" dirty="0" err="1" smtClean="0"/>
              <a:t>простий</a:t>
            </a:r>
            <a:r>
              <a:rPr lang="ru-RU" dirty="0" smtClean="0"/>
              <a:t> з </a:t>
            </a:r>
            <a:r>
              <a:rPr lang="ru-RU" dirty="0" err="1" smtClean="0"/>
              <a:t>інтенсивністю</a:t>
            </a:r>
            <a:r>
              <a:rPr lang="ru-RU" dirty="0" smtClean="0"/>
              <a:t> «мю» ;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/</a:t>
            </a:r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сервера . Таким чином в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безперервно</a:t>
            </a:r>
            <a:r>
              <a:rPr lang="ru-RU" dirty="0" smtClean="0"/>
              <a:t> </a:t>
            </a:r>
            <a:r>
              <a:rPr lang="ru-RU" dirty="0" err="1" smtClean="0"/>
              <a:t>зайнятий</a:t>
            </a:r>
            <a:r>
              <a:rPr lang="ru-RU" dirty="0" smtClean="0"/>
              <a:t> сервер буде </a:t>
            </a:r>
            <a:r>
              <a:rPr lang="ru-RU" dirty="0" err="1" smtClean="0"/>
              <a:t>виконувати</a:t>
            </a:r>
            <a:r>
              <a:rPr lang="ru-RU" dirty="0" smtClean="0"/>
              <a:t>  «лямбда» </a:t>
            </a:r>
            <a:r>
              <a:rPr lang="ru-RU" dirty="0" err="1" smtClean="0"/>
              <a:t>повідомлень</a:t>
            </a:r>
            <a:r>
              <a:rPr lang="ru-RU" dirty="0" smtClean="0"/>
              <a:t> в </a:t>
            </a:r>
            <a:r>
              <a:rPr lang="ru-RU" dirty="0" err="1" smtClean="0"/>
              <a:t>одиницю</a:t>
            </a:r>
            <a:r>
              <a:rPr lang="ru-RU" dirty="0" smtClean="0"/>
              <a:t> часу. Час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сервером – </a:t>
            </a:r>
            <a:r>
              <a:rPr lang="ru-RU" dirty="0" err="1" smtClean="0"/>
              <a:t>випадкова</a:t>
            </a:r>
            <a:r>
              <a:rPr lang="ru-RU" dirty="0" smtClean="0"/>
              <a:t> величина,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підпорядковується</a:t>
            </a:r>
            <a:r>
              <a:rPr lang="ru-RU" dirty="0" smtClean="0"/>
              <a:t> </a:t>
            </a:r>
            <a:r>
              <a:rPr lang="ru-RU" dirty="0" err="1" smtClean="0"/>
              <a:t>показниковому</a:t>
            </a:r>
            <a:r>
              <a:rPr lang="ru-RU" dirty="0" smtClean="0"/>
              <a:t> закону </a:t>
            </a:r>
            <a:r>
              <a:rPr lang="ru-RU" dirty="0" err="1" smtClean="0"/>
              <a:t>розподілення</a:t>
            </a:r>
            <a:r>
              <a:rPr lang="ru-RU" dirty="0" smtClean="0"/>
              <a:t>.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сервером є </a:t>
            </a:r>
            <a:r>
              <a:rPr lang="ru-RU" dirty="0" err="1" smtClean="0"/>
              <a:t>простий</a:t>
            </a:r>
            <a:r>
              <a:rPr lang="ru-RU" dirty="0" smtClean="0"/>
              <a:t> </a:t>
            </a:r>
            <a:r>
              <a:rPr lang="ru-RU" dirty="0" err="1" smtClean="0"/>
              <a:t>пуасонівський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Граф </a:t>
            </a:r>
            <a:r>
              <a:rPr lang="ru-RU" dirty="0" err="1" smtClean="0"/>
              <a:t>станів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з одним сервером представлено </a:t>
            </a:r>
            <a:r>
              <a:rPr lang="ru-RU" dirty="0" err="1" smtClean="0"/>
              <a:t>слайді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409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endParaRPr lang="ru-RU" dirty="0" smtClean="0"/>
          </a:p>
          <a:p>
            <a:pPr lvl="0">
              <a:spcBef>
                <a:spcPts val="0"/>
              </a:spcBef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розглянемо</a:t>
            </a:r>
            <a:r>
              <a:rPr lang="ru-RU" dirty="0" smtClean="0"/>
              <a:t> систему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(СМО) з </a:t>
            </a:r>
            <a:r>
              <a:rPr lang="ru-RU" dirty="0" err="1" smtClean="0"/>
              <a:t>необмеженою</a:t>
            </a:r>
            <a:r>
              <a:rPr lang="ru-RU" dirty="0" smtClean="0"/>
              <a:t> </a:t>
            </a:r>
            <a:r>
              <a:rPr lang="ru-RU" dirty="0" err="1" smtClean="0"/>
              <a:t>чергою</a:t>
            </a:r>
            <a:r>
              <a:rPr lang="ru-RU" dirty="0" smtClean="0"/>
              <a:t> з </a:t>
            </a:r>
            <a:r>
              <a:rPr lang="ru-RU" dirty="0" err="1" smtClean="0"/>
              <a:t>двома</a:t>
            </a:r>
            <a:r>
              <a:rPr lang="ru-RU" dirty="0" smtClean="0"/>
              <a:t> каналами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серверами та </a:t>
            </a:r>
            <a:r>
              <a:rPr lang="ru-RU" dirty="0" err="1" smtClean="0"/>
              <a:t>інверторами</a:t>
            </a:r>
            <a:r>
              <a:rPr lang="ru-RU" dirty="0" smtClean="0"/>
              <a:t> </a:t>
            </a:r>
            <a:r>
              <a:rPr lang="ru-RU" dirty="0" err="1" smtClean="0"/>
              <a:t>простіший</a:t>
            </a:r>
            <a:r>
              <a:rPr lang="ru-RU" dirty="0" smtClean="0"/>
              <a:t> з </a:t>
            </a:r>
            <a:r>
              <a:rPr lang="ru-RU" dirty="0" err="1" smtClean="0"/>
              <a:t>інтенсивністю</a:t>
            </a:r>
            <a:r>
              <a:rPr lang="ru-RU" dirty="0" smtClean="0"/>
              <a:t> </a:t>
            </a:r>
            <a:r>
              <a:rPr lang="uk-UA" dirty="0" smtClean="0"/>
              <a:t>«</a:t>
            </a:r>
            <a:r>
              <a:rPr lang="uk-UA" dirty="0" err="1" smtClean="0"/>
              <a:t>мю</a:t>
            </a:r>
            <a:r>
              <a:rPr lang="uk-UA" dirty="0" smtClean="0"/>
              <a:t>»</a:t>
            </a:r>
            <a:r>
              <a:rPr lang="ru-RU" dirty="0" smtClean="0"/>
              <a:t> ;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/</a:t>
            </a:r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сервера «лямбда» . Таким чином в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безперервно</a:t>
            </a:r>
            <a:r>
              <a:rPr lang="ru-RU" dirty="0" smtClean="0"/>
              <a:t> </a:t>
            </a:r>
            <a:r>
              <a:rPr lang="ru-RU" dirty="0" err="1" smtClean="0"/>
              <a:t>зайнятий</a:t>
            </a:r>
            <a:r>
              <a:rPr lang="ru-RU" dirty="0" smtClean="0"/>
              <a:t> сервер буде </a:t>
            </a:r>
            <a:r>
              <a:rPr lang="ru-RU" dirty="0" err="1" smtClean="0"/>
              <a:t>виконувати</a:t>
            </a:r>
            <a:r>
              <a:rPr lang="ru-RU" dirty="0" smtClean="0"/>
              <a:t> «</a:t>
            </a:r>
            <a:r>
              <a:rPr lang="ru-RU" dirty="0" err="1" smtClean="0"/>
              <a:t>ро</a:t>
            </a:r>
            <a:r>
              <a:rPr lang="ru-RU" dirty="0" smtClean="0"/>
              <a:t>»  </a:t>
            </a:r>
            <a:r>
              <a:rPr lang="ru-RU" dirty="0" err="1" smtClean="0"/>
              <a:t>повідомлень</a:t>
            </a:r>
            <a:r>
              <a:rPr lang="ru-RU" dirty="0" smtClean="0"/>
              <a:t> в </a:t>
            </a:r>
            <a:r>
              <a:rPr lang="ru-RU" dirty="0" err="1" smtClean="0"/>
              <a:t>одиницю</a:t>
            </a:r>
            <a:r>
              <a:rPr lang="ru-RU" dirty="0" smtClean="0"/>
              <a:t> часу. Час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сервером – </a:t>
            </a:r>
            <a:r>
              <a:rPr lang="ru-RU" dirty="0" err="1" smtClean="0"/>
              <a:t>випадкова</a:t>
            </a:r>
            <a:r>
              <a:rPr lang="ru-RU" dirty="0" smtClean="0"/>
              <a:t> величина,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підпорядковується</a:t>
            </a:r>
            <a:r>
              <a:rPr lang="ru-RU" dirty="0" smtClean="0"/>
              <a:t> </a:t>
            </a:r>
            <a:r>
              <a:rPr lang="ru-RU" dirty="0" err="1" smtClean="0"/>
              <a:t>показниковому</a:t>
            </a:r>
            <a:r>
              <a:rPr lang="ru-RU" dirty="0" smtClean="0"/>
              <a:t> закону </a:t>
            </a:r>
            <a:r>
              <a:rPr lang="ru-RU" dirty="0" err="1" smtClean="0"/>
              <a:t>розподілення</a:t>
            </a:r>
            <a:r>
              <a:rPr lang="ru-RU" dirty="0" smtClean="0"/>
              <a:t>.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сервером  є </a:t>
            </a:r>
            <a:r>
              <a:rPr lang="ru-RU" dirty="0" err="1" smtClean="0"/>
              <a:t>простий</a:t>
            </a:r>
            <a:r>
              <a:rPr lang="ru-RU" dirty="0" smtClean="0"/>
              <a:t> </a:t>
            </a:r>
            <a:r>
              <a:rPr lang="ru-RU" dirty="0" err="1" smtClean="0"/>
              <a:t>пуасонівський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.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надійшло</a:t>
            </a:r>
            <a:r>
              <a:rPr lang="ru-RU" dirty="0" smtClean="0"/>
              <a:t> у момент коли </a:t>
            </a:r>
            <a:r>
              <a:rPr lang="ru-RU" dirty="0" err="1" smtClean="0"/>
              <a:t>сервери</a:t>
            </a:r>
            <a:r>
              <a:rPr lang="ru-RU" dirty="0" smtClean="0"/>
              <a:t>, </a:t>
            </a:r>
            <a:r>
              <a:rPr lang="ru-RU" dirty="0" err="1" smtClean="0"/>
              <a:t>зайнято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у </a:t>
            </a:r>
            <a:r>
              <a:rPr lang="ru-RU" dirty="0" err="1" smtClean="0"/>
              <a:t>чергу</a:t>
            </a:r>
            <a:r>
              <a:rPr lang="ru-RU" dirty="0" smtClean="0"/>
              <a:t> та </a:t>
            </a:r>
            <a:r>
              <a:rPr lang="ru-RU" dirty="0" err="1" smtClean="0"/>
              <a:t>чекає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ru-RU" dirty="0" smtClean="0"/>
              <a:t>Граф </a:t>
            </a:r>
            <a:r>
              <a:rPr lang="ru-RU" dirty="0" err="1" smtClean="0"/>
              <a:t>станів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з </a:t>
            </a:r>
            <a:r>
              <a:rPr lang="ru-RU" dirty="0" err="1" smtClean="0"/>
              <a:t>двома</a:t>
            </a:r>
            <a:r>
              <a:rPr lang="ru-RU" dirty="0" smtClean="0"/>
              <a:t> серверами представлено на </a:t>
            </a:r>
            <a:r>
              <a:rPr lang="ru-RU" dirty="0" err="1" smtClean="0"/>
              <a:t>слайді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409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Комп’ютерна</a:t>
            </a:r>
            <a:r>
              <a:rPr lang="ru-RU" dirty="0" smtClean="0"/>
              <a:t> система контролю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 повинна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: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 </a:t>
            </a:r>
            <a:r>
              <a:rPr lang="ru-RU" dirty="0" err="1" smtClean="0"/>
              <a:t>аналіз</a:t>
            </a:r>
            <a:r>
              <a:rPr lang="ru-RU" dirty="0" smtClean="0"/>
              <a:t> та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оперативних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;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звітності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Система контролю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 </a:t>
            </a:r>
            <a:r>
              <a:rPr lang="ru-RU" dirty="0" err="1" smtClean="0"/>
              <a:t>реалізована</a:t>
            </a:r>
            <a:r>
              <a:rPr lang="ru-RU" dirty="0" smtClean="0"/>
              <a:t> на </a:t>
            </a:r>
            <a:r>
              <a:rPr lang="ru-RU" dirty="0" err="1" smtClean="0"/>
              <a:t>вбудованих</a:t>
            </a:r>
            <a:r>
              <a:rPr lang="ru-RU" dirty="0" smtClean="0"/>
              <a:t> контролерах </a:t>
            </a:r>
            <a:r>
              <a:rPr lang="ru-RU" dirty="0" err="1" smtClean="0"/>
              <a:t>інверторів</a:t>
            </a:r>
            <a:r>
              <a:rPr lang="ru-RU" dirty="0" smtClean="0"/>
              <a:t> (слайд). Пуск, </a:t>
            </a:r>
            <a:r>
              <a:rPr lang="ru-RU" dirty="0" err="1" smtClean="0"/>
              <a:t>налагодження</a:t>
            </a:r>
            <a:r>
              <a:rPr lang="ru-RU" dirty="0" smtClean="0"/>
              <a:t> та </a:t>
            </a:r>
            <a:r>
              <a:rPr lang="ru-RU" dirty="0" err="1" smtClean="0"/>
              <a:t>локальне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інверторами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виконуваться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вбудованого</a:t>
            </a:r>
            <a:r>
              <a:rPr lang="ru-RU" dirty="0" smtClean="0"/>
              <a:t> WEB-</a:t>
            </a:r>
            <a:r>
              <a:rPr lang="ru-RU" dirty="0" err="1" smtClean="0"/>
              <a:t>інтерфейсу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 smtClean="0"/>
              <a:t>додатку</a:t>
            </a:r>
            <a:r>
              <a:rPr lang="ru-RU" dirty="0" smtClean="0"/>
              <a:t>. </a:t>
            </a:r>
            <a:r>
              <a:rPr lang="ru-RU" dirty="0" err="1" smtClean="0"/>
              <a:t>Віддалене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виконуваться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порталу </a:t>
            </a:r>
            <a:r>
              <a:rPr lang="ru-RU" dirty="0" err="1" smtClean="0"/>
              <a:t>моніторингу</a:t>
            </a:r>
            <a:r>
              <a:rPr lang="ru-RU" dirty="0" smtClean="0"/>
              <a:t> через </a:t>
            </a:r>
            <a:r>
              <a:rPr lang="ru-RU" dirty="0" err="1" smtClean="0"/>
              <a:t>хмарні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.</a:t>
            </a:r>
          </a:p>
          <a:p>
            <a:r>
              <a:rPr lang="uk-UA" dirty="0" smtClean="0"/>
              <a:t>Зв'язок інверторів виконується за допомогою мережі </a:t>
            </a:r>
            <a:r>
              <a:rPr lang="en-US" dirty="0" smtClean="0"/>
              <a:t>Ethernet </a:t>
            </a:r>
            <a:r>
              <a:rPr lang="uk-UA" dirty="0" smtClean="0"/>
              <a:t>та оптичних ліній, підключення мережі Інтернет виконується через </a:t>
            </a:r>
            <a:r>
              <a:rPr lang="en-US" dirty="0" smtClean="0"/>
              <a:t>GPRS/LTE </a:t>
            </a:r>
            <a:r>
              <a:rPr lang="uk-UA" dirty="0" err="1" smtClean="0"/>
              <a:t>роутер</a:t>
            </a:r>
            <a:r>
              <a:rPr lang="uk-UA" dirty="0" smtClean="0"/>
              <a:t>, що дозволяє контролювати параметри системи як локально так і віддалено. </a:t>
            </a:r>
          </a:p>
          <a:p>
            <a:r>
              <a:rPr lang="ru-RU" dirty="0" err="1" smtClean="0"/>
              <a:t>Виходячі</a:t>
            </a:r>
            <a:r>
              <a:rPr lang="ru-RU" dirty="0" smtClean="0"/>
              <a:t> з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функціональної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контролю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 та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вибране</a:t>
            </a:r>
            <a:r>
              <a:rPr lang="ru-RU" dirty="0" smtClean="0"/>
              <a:t> </a:t>
            </a:r>
            <a:r>
              <a:rPr lang="ru-RU" dirty="0" err="1" smtClean="0"/>
              <a:t>наступне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469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Для моделювання та виконання досліджень роботи комп’ютерної системи контролю роботи сонячних електростанцій в кваліфікаційній роботі розроблене програмне модель системи, яка покликана забезпечити точні та достовірні результати експериментів з реалізацією всіх необхідних функцій.</a:t>
            </a:r>
          </a:p>
          <a:p>
            <a:r>
              <a:rPr lang="uk-UA" sz="1100" dirty="0" smtClean="0">
                <a:effectLst/>
                <a:latin typeface="Times New Roman"/>
                <a:ea typeface="Times New Roman"/>
              </a:rPr>
              <a:t>Програма налаштовується й компілюється в середовищі розробки </a:t>
            </a:r>
            <a:r>
              <a:rPr lang="uk-UA" sz="1100" dirty="0" err="1" smtClean="0">
                <a:effectLst/>
                <a:latin typeface="Times New Roman"/>
                <a:ea typeface="Times New Roman"/>
              </a:rPr>
              <a:t>AnyLogic</a:t>
            </a:r>
            <a:r>
              <a:rPr lang="uk-UA" sz="1100" dirty="0" smtClean="0">
                <a:effectLst/>
                <a:latin typeface="Times New Roman"/>
                <a:ea typeface="Times New Roman"/>
              </a:rPr>
              <a:t> 8 </a:t>
            </a:r>
            <a:r>
              <a:rPr lang="uk-UA" sz="1100" dirty="0" err="1" smtClean="0">
                <a:effectLst/>
                <a:latin typeface="Times New Roman"/>
                <a:ea typeface="Times New Roman"/>
              </a:rPr>
              <a:t>Personal</a:t>
            </a:r>
            <a:r>
              <a:rPr lang="uk-UA" sz="1100" dirty="0" smtClean="0">
                <a:effectLst/>
                <a:latin typeface="Times New Roman"/>
                <a:ea typeface="Times New Roman"/>
              </a:rPr>
              <a:t> </a:t>
            </a:r>
            <a:r>
              <a:rPr lang="uk-UA" sz="1100" dirty="0" err="1" smtClean="0">
                <a:effectLst/>
                <a:latin typeface="Times New Roman"/>
                <a:ea typeface="Times New Roman"/>
              </a:rPr>
              <a:t>Learning</a:t>
            </a:r>
            <a:r>
              <a:rPr lang="uk-UA" sz="1100" dirty="0" smtClean="0">
                <a:effectLst/>
                <a:latin typeface="Times New Roman"/>
                <a:ea typeface="Times New Roman"/>
              </a:rPr>
              <a:t> </a:t>
            </a:r>
            <a:r>
              <a:rPr lang="uk-UA" sz="1100" dirty="0" err="1" smtClean="0">
                <a:effectLst/>
                <a:latin typeface="Times New Roman"/>
                <a:ea typeface="Times New Roman"/>
              </a:rPr>
              <a:t>Edition</a:t>
            </a:r>
            <a:r>
              <a:rPr lang="uk-UA" sz="1100" dirty="0" smtClean="0">
                <a:effectLst/>
                <a:latin typeface="Times New Roman"/>
                <a:ea typeface="Times New Roman"/>
              </a:rPr>
              <a:t> 8.4.0 на апаратній платформі </a:t>
            </a:r>
            <a:r>
              <a:rPr lang="uk-UA" sz="1100" dirty="0" err="1" smtClean="0">
                <a:effectLst/>
                <a:latin typeface="Times New Roman"/>
                <a:ea typeface="Times New Roman"/>
              </a:rPr>
              <a:t>Java</a:t>
            </a:r>
            <a:r>
              <a:rPr lang="uk-UA" sz="1100" dirty="0" smtClean="0">
                <a:effectLst/>
                <a:latin typeface="Times New Roman"/>
                <a:ea typeface="Times New Roman"/>
              </a:rPr>
              <a:t> </a:t>
            </a:r>
            <a:r>
              <a:rPr lang="uk-UA" sz="1100" dirty="0" err="1" smtClean="0">
                <a:effectLst/>
                <a:latin typeface="Times New Roman"/>
                <a:ea typeface="Times New Roman"/>
              </a:rPr>
              <a:t>Virtual</a:t>
            </a:r>
            <a:r>
              <a:rPr lang="uk-UA" sz="1100" dirty="0" smtClean="0">
                <a:effectLst/>
                <a:latin typeface="Times New Roman"/>
                <a:ea typeface="Times New Roman"/>
              </a:rPr>
              <a:t> </a:t>
            </a:r>
            <a:r>
              <a:rPr lang="uk-UA" sz="1100" dirty="0" err="1" smtClean="0">
                <a:effectLst/>
                <a:latin typeface="Times New Roman"/>
                <a:ea typeface="Times New Roman"/>
              </a:rPr>
              <a:t>Machine</a:t>
            </a:r>
            <a:r>
              <a:rPr lang="uk-UA" sz="11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r>
              <a:rPr lang="uk-UA" sz="1100" dirty="0" smtClean="0">
                <a:effectLst/>
                <a:latin typeface="Times New Roman"/>
              </a:rPr>
              <a:t>Фрагмент програми представлений на слайді. Цей фрагмент коду відповідає за формування та налаштування одного з елементів моделі – Джерела повідомлень. Повний</a:t>
            </a:r>
            <a:r>
              <a:rPr lang="uk-UA" sz="1100" baseline="0" dirty="0" smtClean="0">
                <a:effectLst/>
                <a:latin typeface="Times New Roman"/>
              </a:rPr>
              <a:t> код програмної моделі представлений у додатках.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333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Моделювання виконується у середовище </a:t>
            </a:r>
            <a:r>
              <a:rPr lang="en-US" dirty="0" err="1" smtClean="0"/>
              <a:t>AnyLogic</a:t>
            </a:r>
            <a:r>
              <a:rPr lang="en-US" dirty="0" smtClean="0"/>
              <a:t>. </a:t>
            </a:r>
            <a:r>
              <a:rPr lang="uk-UA" dirty="0" smtClean="0"/>
              <a:t>За допомогою графічного редактору створена діаграма процесу передачі даних до серверу у вигляді системи масового обслуговування. </a:t>
            </a:r>
          </a:p>
          <a:p>
            <a:r>
              <a:rPr lang="uk-UA" dirty="0" smtClean="0"/>
              <a:t>Об’єкт «Джерело_повідомлень» (</a:t>
            </a:r>
            <a:r>
              <a:rPr lang="en-US" dirty="0" smtClean="0"/>
              <a:t>Source) </a:t>
            </a:r>
            <a:r>
              <a:rPr lang="uk-UA" dirty="0" smtClean="0"/>
              <a:t>створює повідомлення визначеного типу. Зазвичай він використовується як початок діаграми процесу, що створює потік заяв. У нашому прикладі заявами будуть повідомлення на обробку сервером, а об’єкт </a:t>
            </a:r>
            <a:r>
              <a:rPr lang="en-US" dirty="0" smtClean="0"/>
              <a:t>Source </a:t>
            </a:r>
            <a:r>
              <a:rPr lang="uk-UA" dirty="0" smtClean="0"/>
              <a:t>буде моделювати їх виникнення. </a:t>
            </a:r>
          </a:p>
          <a:p>
            <a:r>
              <a:rPr lang="uk-UA" dirty="0" smtClean="0"/>
              <a:t>Об’єкт «Черга_повідомлень» (</a:t>
            </a:r>
            <a:r>
              <a:rPr lang="en-US" dirty="0" smtClean="0"/>
              <a:t>Queue) </a:t>
            </a:r>
            <a:r>
              <a:rPr lang="uk-UA" dirty="0" smtClean="0"/>
              <a:t>моделює чергу заяв, що очікують прийняття об’єктами (Сервером), що розташовані далі на діаграмі процесу. В даному випадку моделюється черга запитів на обробку сервером. Об’єкт «Сервер» (</a:t>
            </a:r>
            <a:r>
              <a:rPr lang="en-US" dirty="0" smtClean="0"/>
              <a:t>Delay) </a:t>
            </a:r>
            <a:r>
              <a:rPr lang="uk-UA" dirty="0" smtClean="0"/>
              <a:t>затримує повідомлення на вказаний час, який необхідний серверу на обробку повідомлення. Об’єкт «Видалення_повідомлень» (</a:t>
            </a:r>
            <a:r>
              <a:rPr lang="en-US" dirty="0" smtClean="0"/>
              <a:t>Sink) </a:t>
            </a:r>
            <a:r>
              <a:rPr lang="uk-UA" dirty="0" smtClean="0"/>
              <a:t>знищує оброблені сервером повідомлення(заяви). Зазвичай, він використовується кінцевім блоком у потоці повідомлень.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розрахунку</a:t>
            </a:r>
            <a:r>
              <a:rPr lang="ru-RU" dirty="0" smtClean="0"/>
              <a:t> та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стверджувати</a:t>
            </a:r>
            <a:r>
              <a:rPr lang="ru-RU" dirty="0" smtClean="0"/>
              <a:t> </a:t>
            </a:r>
            <a:r>
              <a:rPr lang="ru-RU" dirty="0" err="1" smtClean="0"/>
              <a:t>рівність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черги</a:t>
            </a:r>
            <a:r>
              <a:rPr lang="ru-RU" dirty="0" smtClean="0"/>
              <a:t> при </a:t>
            </a:r>
            <a:r>
              <a:rPr lang="ru-RU" dirty="0" err="1" smtClean="0"/>
              <a:t>проходженні</a:t>
            </a:r>
            <a:r>
              <a:rPr lang="ru-RU" dirty="0" smtClean="0"/>
              <a:t> 49000 </a:t>
            </a:r>
            <a:r>
              <a:rPr lang="ru-RU" dirty="0" err="1" smtClean="0"/>
              <a:t>повідомлень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модель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використана</a:t>
            </a:r>
            <a:r>
              <a:rPr lang="ru-RU" dirty="0" smtClean="0"/>
              <a:t> при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дослідженнях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856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допомогою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представленої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моделі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</a:t>
            </a:r>
            <a:r>
              <a:rPr lang="ru-RU" dirty="0" err="1" smtClean="0"/>
              <a:t>еревірили</a:t>
            </a:r>
            <a:r>
              <a:rPr lang="ru-RU" dirty="0" smtClean="0"/>
              <a:t> </a:t>
            </a:r>
            <a:r>
              <a:rPr lang="ru-RU" dirty="0" err="1" smtClean="0"/>
              <a:t>працездатність</a:t>
            </a:r>
            <a:r>
              <a:rPr lang="ru-RU" dirty="0" smtClean="0"/>
              <a:t> та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контролю з одним сервером при </a:t>
            </a:r>
            <a:r>
              <a:rPr lang="ru-RU" dirty="0" err="1" smtClean="0"/>
              <a:t>зміні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на </a:t>
            </a:r>
            <a:r>
              <a:rPr lang="ru-RU" dirty="0" err="1" smtClean="0"/>
              <a:t>обробку</a:t>
            </a:r>
            <a:r>
              <a:rPr lang="ru-RU" dirty="0" smtClean="0"/>
              <a:t> до сервера.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розрахунку</a:t>
            </a:r>
            <a:r>
              <a:rPr lang="ru-RU" dirty="0" smtClean="0"/>
              <a:t> та </a:t>
            </a:r>
            <a:r>
              <a:rPr lang="ru-RU" dirty="0" err="1" smtClean="0"/>
              <a:t>експеримету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в </a:t>
            </a:r>
            <a:r>
              <a:rPr lang="ru-RU" dirty="0" err="1" smtClean="0"/>
              <a:t>таблиці</a:t>
            </a:r>
            <a:r>
              <a:rPr lang="ru-RU" dirty="0" smtClean="0"/>
              <a:t> та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графіку</a:t>
            </a:r>
            <a:r>
              <a:rPr lang="ru-RU" baseline="0" dirty="0" smtClean="0"/>
              <a:t>.</a:t>
            </a:r>
          </a:p>
          <a:p>
            <a:r>
              <a:rPr lang="ru-RU" dirty="0" smtClean="0"/>
              <a:t>Як видно з </a:t>
            </a:r>
            <a:r>
              <a:rPr lang="ru-RU" dirty="0" err="1" smtClean="0"/>
              <a:t>результатів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в </a:t>
            </a:r>
            <a:r>
              <a:rPr lang="ru-RU" dirty="0" err="1" smtClean="0"/>
              <a:t>таблиці</a:t>
            </a:r>
            <a:r>
              <a:rPr lang="ru-RU" dirty="0" smtClean="0"/>
              <a:t> та на </a:t>
            </a:r>
            <a:r>
              <a:rPr lang="ru-RU" dirty="0" err="1" smtClean="0"/>
              <a:t>графіку</a:t>
            </a:r>
            <a:r>
              <a:rPr lang="ru-RU" dirty="0" smtClean="0"/>
              <a:t> при </a:t>
            </a:r>
            <a:r>
              <a:rPr lang="ru-RU" dirty="0" err="1" smtClean="0"/>
              <a:t>збільшенні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інверторів</a:t>
            </a:r>
            <a:r>
              <a:rPr lang="ru-RU" dirty="0" smtClean="0"/>
              <a:t> до 136 сервер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обробляти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та </a:t>
            </a:r>
            <a:r>
              <a:rPr lang="ru-RU" dirty="0" err="1" smtClean="0"/>
              <a:t>з’являється</a:t>
            </a:r>
            <a:r>
              <a:rPr lang="ru-RU" dirty="0" smtClean="0"/>
              <a:t> </a:t>
            </a:r>
            <a:r>
              <a:rPr lang="ru-RU" dirty="0" err="1" smtClean="0"/>
              <a:t>втрата</a:t>
            </a:r>
            <a:r>
              <a:rPr lang="ru-RU" dirty="0" smtClean="0"/>
              <a:t> 29 </a:t>
            </a:r>
            <a:r>
              <a:rPr lang="ru-RU" dirty="0" err="1" smtClean="0"/>
              <a:t>повідомлень</a:t>
            </a:r>
            <a:r>
              <a:rPr lang="ru-RU" dirty="0" smtClean="0"/>
              <a:t>. При </a:t>
            </a:r>
            <a:r>
              <a:rPr lang="ru-RU" dirty="0" err="1" smtClean="0"/>
              <a:t>подальшому</a:t>
            </a:r>
            <a:r>
              <a:rPr lang="ru-RU" dirty="0" smtClean="0"/>
              <a:t> </a:t>
            </a:r>
            <a:r>
              <a:rPr lang="ru-RU" dirty="0" err="1" smtClean="0"/>
              <a:t>збільшенні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інверторів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збільшуються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Покращити</a:t>
            </a:r>
            <a:r>
              <a:rPr lang="ru-RU" dirty="0" smtClean="0"/>
              <a:t> роботу </a:t>
            </a:r>
            <a:r>
              <a:rPr lang="ru-RU" dirty="0" err="1" smtClean="0"/>
              <a:t>системи</a:t>
            </a:r>
            <a:r>
              <a:rPr lang="ru-RU" dirty="0" smtClean="0"/>
              <a:t> контролю </a:t>
            </a:r>
            <a:r>
              <a:rPr lang="ru-RU" dirty="0" err="1" smtClean="0"/>
              <a:t>мона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способами: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продуктивнісь</a:t>
            </a:r>
            <a:r>
              <a:rPr lang="ru-RU" dirty="0" smtClean="0"/>
              <a:t> сервера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серверів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залучені</a:t>
            </a:r>
            <a:r>
              <a:rPr lang="ru-RU" dirty="0" smtClean="0"/>
              <a:t> до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34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37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7" y="6073032"/>
            <a:ext cx="845135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603117" y="6392634"/>
            <a:ext cx="440871" cy="339146"/>
          </a:xfrm>
          <a:prstGeom prst="rect">
            <a:avLst/>
          </a:prstGeom>
          <a:noFill/>
        </p:spPr>
        <p:txBody>
          <a:bodyPr wrap="square" lIns="76786" tIns="38393" rIns="76786" bIns="38393" rtlCol="0">
            <a:spAutoFit/>
          </a:bodyPr>
          <a:lstStyle/>
          <a:p>
            <a:pPr algn="ctr" defTabSz="768046"/>
            <a:fld id="{8DC56AA3-0D82-44D9-83B2-C252F27638A7}" type="slidenum">
              <a:rPr lang="ru-RU" sz="17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pPr algn="ctr" defTabSz="768046"/>
              <a:t>‹#›</a:t>
            </a:fld>
            <a:endParaRPr lang="ru-RU" sz="17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6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74" tIns="91374" rIns="91374" bIns="91374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374" tIns="91374" rIns="91374" bIns="91374" anchor="t" anchorCtr="0"/>
          <a:lstStyle>
            <a:lvl1pPr marL="342834" marR="0" lvl="0" indent="-139673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809" marR="0" lvl="1" indent="-107929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781" marR="0" lvl="2" indent="-7618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893" marR="0" lvl="3" indent="-1015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005" marR="0" lvl="4" indent="-1015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117" marR="0" lvl="5" indent="-1015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230" marR="0" lvl="6" indent="-1015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342" marR="0" lvl="7" indent="-1015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454" marR="0" lvl="8" indent="-1015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2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74" tIns="91374" rIns="91374" bIns="91374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1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26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337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449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559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67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78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898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374" tIns="91374" rIns="91374" bIns="91374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1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26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337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449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559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673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78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898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2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74" tIns="45675" rIns="91374" bIns="456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0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7" y="6073034"/>
            <a:ext cx="845135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603119" y="6392634"/>
            <a:ext cx="440871" cy="339118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fld id="{8DC56AA3-0D82-44D9-83B2-C252F27638A7}" type="slidenum">
              <a:rPr lang="ru-RU" sz="17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pPr algn="ctr" defTabSz="767948"/>
              <a:t>‹#›</a:t>
            </a:fld>
            <a:endParaRPr lang="ru-RU" sz="17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7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9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1" r:id="rId4"/>
    <p:sldLayoutId id="2147483662" r:id="rId5"/>
  </p:sldLayoutIdLst>
  <p:txStyles>
    <p:titleStyle>
      <a:lvl1pPr algn="ctr" defTabSz="76804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8" indent="-288018" algn="l" defTabSz="76804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4038" indent="-240015" algn="l" defTabSz="7680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059" indent="-192011" algn="l" defTabSz="7680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82" indent="-192011" algn="l" defTabSz="768046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105" indent="-192011" algn="l" defTabSz="768046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129" indent="-192011" algn="l" defTabSz="76804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52" indent="-192011" algn="l" defTabSz="76804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176" indent="-192011" algn="l" defTabSz="76804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199" indent="-192011" algn="l" defTabSz="76804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24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46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70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94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117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140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164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87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90" cy="6856412"/>
          </a:xfrm>
          <a:prstGeom prst="rect">
            <a:avLst/>
          </a:prstGeom>
        </p:spPr>
      </p:pic>
      <p:sp>
        <p:nvSpPr>
          <p:cNvPr id="5" name="Объект 10"/>
          <p:cNvSpPr txBox="1">
            <a:spLocks/>
          </p:cNvSpPr>
          <p:nvPr/>
        </p:nvSpPr>
        <p:spPr>
          <a:xfrm>
            <a:off x="160064" y="285122"/>
            <a:ext cx="4195912" cy="701930"/>
          </a:xfrm>
          <a:prstGeom prst="rect">
            <a:avLst/>
          </a:prstGeom>
        </p:spPr>
        <p:txBody>
          <a:bodyPr lIns="76800" tIns="38400" rIns="76800" bIns="384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Факультет інформаційних </a:t>
            </a:r>
            <a:r>
              <a:rPr lang="uk-UA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1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комп'ютерної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інженерії</a:t>
            </a:r>
            <a:endParaRPr lang="uk-UA" sz="1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9"/>
          <p:cNvSpPr txBox="1">
            <a:spLocks/>
          </p:cNvSpPr>
          <p:nvPr/>
        </p:nvSpPr>
        <p:spPr>
          <a:xfrm>
            <a:off x="160065" y="1604575"/>
            <a:ext cx="4971082" cy="1359191"/>
          </a:xfrm>
          <a:prstGeom prst="rect">
            <a:avLst/>
          </a:prstGeom>
        </p:spPr>
        <p:txBody>
          <a:bodyPr lIns="76800" tIns="38400" rIns="76800" bIns="384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КВАЛІФІКАЦІЙНА РОБОТА СТУПЕНЮ </a:t>
            </a:r>
            <a:r>
              <a:rPr lang="uk-UA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МАГІСТРА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6831" y="2934834"/>
            <a:ext cx="48327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60065" y="3004215"/>
            <a:ext cx="6140127" cy="1576914"/>
          </a:xfrm>
          <a:prstGeom prst="rect">
            <a:avLst/>
          </a:prstGeom>
        </p:spPr>
        <p:txBody>
          <a:bodyPr lIns="76800" tIns="38400" rIns="76800" bIns="384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електростанцій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11"/>
          <p:cNvSpPr txBox="1">
            <a:spLocks/>
          </p:cNvSpPr>
          <p:nvPr/>
        </p:nvSpPr>
        <p:spPr>
          <a:xfrm>
            <a:off x="160065" y="5044233"/>
            <a:ext cx="5243970" cy="864817"/>
          </a:xfrm>
          <a:prstGeom prst="rect">
            <a:avLst/>
          </a:prstGeom>
        </p:spPr>
        <p:txBody>
          <a:bodyPr lIns="76800" tIns="38400" rIns="76800" bIns="384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студентки </a:t>
            </a:r>
            <a:r>
              <a:rPr lang="uk-UA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Ковган</a:t>
            </a:r>
            <a:r>
              <a:rPr lang="uk-UA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Юлії Сергіївни</a:t>
            </a:r>
            <a:endParaRPr lang="uk-UA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академічної </a:t>
            </a:r>
            <a:r>
              <a:rPr lang="uk-UA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групи </a:t>
            </a:r>
            <a:r>
              <a:rPr lang="uk-UA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123-19м-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0065" y="5373216"/>
            <a:ext cx="48327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11"/>
          <p:cNvSpPr txBox="1">
            <a:spLocks/>
          </p:cNvSpPr>
          <p:nvPr/>
        </p:nvSpPr>
        <p:spPr>
          <a:xfrm>
            <a:off x="176831" y="6165304"/>
            <a:ext cx="6356404" cy="432408"/>
          </a:xfrm>
          <a:prstGeom prst="rect">
            <a:avLst/>
          </a:prstGeom>
        </p:spPr>
        <p:txBody>
          <a:bodyPr lIns="76800" tIns="38400" rIns="76800" bIns="384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провідний консультант </a:t>
            </a:r>
            <a:r>
              <a:rPr lang="uk-UA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доц</a:t>
            </a:r>
            <a:r>
              <a:rPr lang="uk-UA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Шедловський</a:t>
            </a:r>
            <a:r>
              <a:rPr lang="uk-UA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Ігор Анатолійович</a:t>
            </a:r>
            <a:endParaRPr lang="uk-UA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8381" y="6453336"/>
            <a:ext cx="564177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9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256" y="188640"/>
            <a:ext cx="9252520" cy="490537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 одним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сервером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подвоєною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Вихідні дані:</a:t>
            </a:r>
            <a:endParaRPr lang="uk-UA" altLang="uk-UA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Загальна кількість інверторів – джерел повідомлень: 120од.</a:t>
            </a:r>
            <a:endParaRPr lang="uk-UA" altLang="uk-UA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 серверів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lang="uk-UA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</a:t>
            </a:r>
            <a:r>
              <a:rPr lang="uk-UA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uk-UA" altLang="uk-UA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Інтенсивність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надходження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серверу у секунду – 30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/сек;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Інтенсивність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обробки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сервером – </a:t>
            </a:r>
            <a:r>
              <a:rPr lang="ru-RU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/сек.</a:t>
            </a:r>
            <a:endParaRPr lang="uk-UA" altLang="uk-UA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25695"/>
              </p:ext>
            </p:extLst>
          </p:nvPr>
        </p:nvGraphicFramePr>
        <p:xfrm>
          <a:off x="539552" y="2272874"/>
          <a:ext cx="4104457" cy="4181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803"/>
                <a:gridCol w="810062"/>
                <a:gridCol w="810941"/>
                <a:gridCol w="848803"/>
                <a:gridCol w="785848"/>
              </a:tblGrid>
              <a:tr h="257753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Кіль</a:t>
                      </a:r>
                      <a:r>
                        <a:rPr lang="uk-UA" sz="1000">
                          <a:effectLst/>
                        </a:rPr>
                        <a:t>кіс</a:t>
                      </a:r>
                      <a:r>
                        <a:rPr lang="ru-RU" sz="1000">
                          <a:effectLst/>
                        </a:rPr>
                        <a:t>т</a:t>
                      </a:r>
                      <a:r>
                        <a:rPr lang="uk-UA" sz="1000">
                          <a:effectLst/>
                        </a:rPr>
                        <a:t>ь</a:t>
                      </a:r>
                      <a:r>
                        <a:rPr lang="ru-RU" sz="1000">
                          <a:effectLst/>
                        </a:rPr>
                        <a:t> інверторів,</a:t>
                      </a:r>
                      <a:endParaRPr lang="uk-UA" sz="100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од</a:t>
                      </a:r>
                      <a:r>
                        <a:rPr lang="uk-UA" sz="1000">
                          <a:effectLst/>
                        </a:rPr>
                        <a:t>.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Кількість</a:t>
                      </a:r>
                      <a:br>
                        <a:rPr lang="uk-UA" sz="1000" dirty="0">
                          <a:effectLst/>
                        </a:rPr>
                      </a:br>
                      <a:r>
                        <a:rPr lang="uk-UA" sz="1000" dirty="0">
                          <a:effectLst/>
                        </a:rPr>
                        <a:t>повідомлень,</a:t>
                      </a:r>
                      <a:br>
                        <a:rPr lang="uk-UA" sz="1000" dirty="0">
                          <a:effectLst/>
                        </a:rPr>
                      </a:br>
                      <a:r>
                        <a:rPr lang="uk-UA" sz="1000" dirty="0">
                          <a:effectLst/>
                        </a:rPr>
                        <a:t>λ, </a:t>
                      </a:r>
                      <a:r>
                        <a:rPr lang="uk-UA" sz="1000" dirty="0" err="1">
                          <a:effectLst/>
                        </a:rPr>
                        <a:t>од/сек</a:t>
                      </a:r>
                      <a:endParaRPr lang="uk-UA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Довжина черги, Lч, повідомлень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005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Розахунок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Експеримент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0,08333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0,11429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0,113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0,15226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0,148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0,19841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0,199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2887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0,2542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0,253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0,32143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0,326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0,40238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0,412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2887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0,512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0,61813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0,616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2887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0,7619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0,732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0,93831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0,921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1,15714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1,105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1,43254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1,504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1,78571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1,796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2887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2,25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2,262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2,88095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2,989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3,77857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3,381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5,14286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4,911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7,44048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7,263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  <a:tr h="1867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12,0714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10,782</a:t>
                      </a:r>
                      <a:endParaRPr lang="uk-UA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655" marR="23655" marT="0" marB="0" anchor="b"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83" y="3212976"/>
            <a:ext cx="4150022" cy="2455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37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3783" y="116632"/>
            <a:ext cx="8856662" cy="576263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серверами</a:t>
            </a:r>
            <a:endParaRPr lang="ru-RU" sz="24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536" y="908720"/>
            <a:ext cx="709681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Вихідні дані:</a:t>
            </a:r>
            <a:endParaRPr lang="uk-UA" altLang="uk-UA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Загальна кількість інверторів – джерел повідомлень: 120од.</a:t>
            </a:r>
            <a:endParaRPr lang="uk-UA" altLang="uk-UA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 серверів</a:t>
            </a:r>
            <a:r>
              <a:rPr lang="ru-RU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uk-UA" altLang="uk-UA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</a:t>
            </a:r>
            <a:r>
              <a:rPr lang="uk-UA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uk-UA" altLang="uk-UA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Інтенсивність </a:t>
            </a:r>
            <a:r>
              <a:rPr lang="ru-RU" altLang="uk-UA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надходження</a:t>
            </a:r>
            <a:r>
              <a:rPr lang="ru-RU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серверу у секунду – 30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/сек</a:t>
            </a:r>
            <a:r>
              <a:rPr lang="ru-RU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Інтенсивність</a:t>
            </a:r>
            <a:r>
              <a:rPr lang="ru-RU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обробки</a:t>
            </a:r>
            <a:r>
              <a:rPr lang="ru-RU" alt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сервером – 35 </a:t>
            </a:r>
            <a:r>
              <a:rPr lang="ru-RU" altLang="uk-UA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/сек.</a:t>
            </a:r>
            <a:endParaRPr lang="uk-UA" altLang="uk-UA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78270"/>
            <a:ext cx="6912768" cy="4303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9"/>
            <a:ext cx="9108504" cy="648816"/>
          </a:xfrm>
          <a:prstGeom prst="rect">
            <a:avLst/>
          </a:prstGeom>
        </p:spPr>
        <p:txBody>
          <a:bodyPr/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 черги від кількості інверторів при різній продуктивності серверів та різній кількості серверів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43325"/>
              </p:ext>
            </p:extLst>
          </p:nvPr>
        </p:nvGraphicFramePr>
        <p:xfrm>
          <a:off x="611560" y="1052736"/>
          <a:ext cx="3816424" cy="4575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79"/>
                <a:gridCol w="713533"/>
                <a:gridCol w="864096"/>
                <a:gridCol w="648072"/>
                <a:gridCol w="648072"/>
                <a:gridCol w="648072"/>
              </a:tblGrid>
              <a:tr h="514314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Кіль-т інверторів,</a:t>
                      </a:r>
                      <a:endParaRPr lang="uk-UA" sz="1000">
                        <a:effectLst/>
                      </a:endParaRPr>
                    </a:p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од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Кількість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повідомлень,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од/сек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Сервер, μ=35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Сервер, μ=70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Сервера, μ=35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0,08333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0,034188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0,761905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0,11429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0,052706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1,157143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0,15226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0,07799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1,785714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0,19841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0,111943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2,880952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0,2542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0,157071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5,142857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0,32143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0,216743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12,07143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0,40238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0,295572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102863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0,61813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0,53922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0,7619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0,726683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0,93831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0,982621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1,15714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1,338492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1,43254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1,845146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1,78571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2,588757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2,25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3,724138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2,88095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5,550789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57,5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3,77857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8,707374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5,14286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14,75122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19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62,5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7,44048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28,31165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  <a:tr h="205726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260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12,0714</a:t>
                      </a:r>
                      <a:endParaRPr lang="uk-UA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68,50334</a:t>
                      </a:r>
                      <a:endParaRPr lang="uk-UA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2042" marR="22042" marT="0" marB="0"/>
                </a:tc>
              </a:tr>
            </a:tbl>
          </a:graphicData>
        </a:graphic>
      </p:graphicFrame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515610" cy="2948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598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490537"/>
          </a:xfrm>
          <a:prstGeom prst="rect">
            <a:avLst/>
          </a:prstGeom>
        </p:spPr>
        <p:txBody>
          <a:bodyPr lIns="91374" tIns="91374" rIns="91374" bIns="91374" anchor="ctr" anchorCtr="0">
            <a:noAutofit/>
          </a:bodyPr>
          <a:lstStyle/>
          <a:p>
            <a:r>
              <a:rPr lang="uk-UA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Наукові </a:t>
            </a:r>
            <a:r>
              <a:rPr lang="uk-UA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положення</a:t>
            </a:r>
            <a:r>
              <a:rPr lang="uk-UA" sz="3200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32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uk-UA"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4294967295"/>
          </p:nvPr>
        </p:nvSpPr>
        <p:spPr>
          <a:xfrm>
            <a:off x="395536" y="1268413"/>
            <a:ext cx="8389689" cy="4537075"/>
          </a:xfrm>
          <a:prstGeom prst="rect">
            <a:avLst/>
          </a:prstGeom>
        </p:spPr>
        <p:txBody>
          <a:bodyPr lIns="91374" tIns="91374" rIns="91374" bIns="91374" anchor="t" anchorCtr="0"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сервера.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сервера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початковою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56587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490537"/>
          </a:xfrm>
          <a:prstGeom prst="rect">
            <a:avLst/>
          </a:prstGeom>
        </p:spPr>
        <p:txBody>
          <a:bodyPr lIns="91374" tIns="91374" rIns="91374" bIns="91374" anchor="ctr" anchorCtr="0">
            <a:noAutofit/>
          </a:bodyPr>
          <a:lstStyle/>
          <a:p>
            <a:r>
              <a:rPr lang="uk-UA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Висновки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4294967295"/>
          </p:nvPr>
        </p:nvSpPr>
        <p:spPr>
          <a:xfrm>
            <a:off x="395536" y="1268413"/>
            <a:ext cx="8389689" cy="4537075"/>
          </a:xfrm>
          <a:prstGeom prst="rect">
            <a:avLst/>
          </a:prstGeom>
        </p:spPr>
        <p:txBody>
          <a:bodyPr lIns="91374" tIns="91374" rIns="91374" bIns="91374" anchor="t" anchorCtr="0">
            <a:noAutofit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-практична задача.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система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доведено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сервера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AnyLogic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(сервером)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інверторами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49000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похибка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результатом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одно-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інверторів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сервер з часом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/сек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132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інверторах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непрацездатність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інверторів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120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240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два рази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серверу у два рази 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=70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/сек.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36120"/>
            <a:ext cx="7848872" cy="4401189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just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роботу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передачу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склад, структура,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16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05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5"/>
          <p:cNvSpPr txBox="1">
            <a:spLocks/>
          </p:cNvSpPr>
          <p:nvPr/>
        </p:nvSpPr>
        <p:spPr>
          <a:xfrm>
            <a:off x="457200" y="274643"/>
            <a:ext cx="8229600" cy="538200"/>
          </a:xfrm>
          <a:prstGeom prst="rect">
            <a:avLst/>
          </a:prstGeom>
        </p:spPr>
        <p:txBody>
          <a:bodyPr lIns="91374" tIns="91374" rIns="91374" bIns="91374" anchor="ctr" anchorCtr="0">
            <a:noAutofit/>
          </a:bodyPr>
          <a:lstStyle>
            <a:lvl1pPr algn="ctr" defTabSz="768096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Об’єкт </a:t>
            </a:r>
            <a:r>
              <a:rPr lang="uk-UA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контролю – сонячна електростанція</a:t>
            </a:r>
            <a:endParaRPr lang="uk-UA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Рисунок 3" descr="https://alteco.in.ua/images/products/Solar/station/SolarPlantG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8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3"/>
          <p:cNvSpPr txBox="1">
            <a:spLocks/>
          </p:cNvSpPr>
          <p:nvPr/>
        </p:nvSpPr>
        <p:spPr>
          <a:xfrm>
            <a:off x="395536" y="116635"/>
            <a:ext cx="8229600" cy="637799"/>
          </a:xfrm>
          <a:prstGeom prst="rect">
            <a:avLst/>
          </a:prstGeom>
        </p:spPr>
        <p:txBody>
          <a:bodyPr lIns="91374" tIns="91374" rIns="91374" bIns="91374" anchor="ctr" anchorCtr="0">
            <a:noAutofit/>
          </a:bodyPr>
          <a:lstStyle>
            <a:lvl1pPr algn="ctr" defTabSz="768046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Система контролю з одним сервером</a:t>
            </a:r>
            <a:endParaRPr lang="uk-UA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1960240"/>
            <a:ext cx="606223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 станів системи з одним сервером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</a:rPr>
              <a:t>S0</a:t>
            </a:r>
            <a:r>
              <a:rPr lang="uk-UA" sz="1600" dirty="0" err="1" smtClean="0">
                <a:latin typeface="Times New Roman"/>
                <a:ea typeface="Calibri"/>
              </a:rPr>
              <a:t>-сервер</a:t>
            </a:r>
            <a:r>
              <a:rPr lang="uk-UA" sz="1600" dirty="0" smtClean="0">
                <a:latin typeface="Times New Roman"/>
                <a:ea typeface="Calibri"/>
              </a:rPr>
              <a:t> </a:t>
            </a:r>
            <a:r>
              <a:rPr lang="uk-UA" sz="1600" dirty="0">
                <a:latin typeface="Times New Roman"/>
                <a:ea typeface="Calibri"/>
              </a:rPr>
              <a:t>вільний;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</a:rPr>
              <a:t>S1</a:t>
            </a:r>
            <a:r>
              <a:rPr lang="uk-UA" sz="1600" dirty="0" err="1" smtClean="0">
                <a:latin typeface="Times New Roman"/>
                <a:ea typeface="Calibri"/>
              </a:rPr>
              <a:t>-сервер</a:t>
            </a:r>
            <a:r>
              <a:rPr lang="uk-UA" sz="1600" dirty="0" smtClean="0">
                <a:latin typeface="Times New Roman"/>
                <a:ea typeface="Calibri"/>
              </a:rPr>
              <a:t> </a:t>
            </a:r>
            <a:r>
              <a:rPr lang="uk-UA" sz="1600" dirty="0">
                <a:latin typeface="Times New Roman"/>
                <a:ea typeface="Calibri"/>
              </a:rPr>
              <a:t>зайнято, </a:t>
            </a:r>
            <a:r>
              <a:rPr lang="uk-UA" sz="1600" dirty="0" smtClean="0">
                <a:latin typeface="Times New Roman"/>
                <a:ea typeface="Calibri"/>
              </a:rPr>
              <a:t>але </a:t>
            </a:r>
            <a:r>
              <a:rPr lang="uk-UA" sz="1600" dirty="0">
                <a:latin typeface="Times New Roman"/>
                <a:ea typeface="Calibri"/>
              </a:rPr>
              <a:t>черга відсутня;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</a:rPr>
              <a:t>S2</a:t>
            </a:r>
            <a:r>
              <a:rPr lang="uk-UA" sz="1600" dirty="0" err="1" smtClean="0">
                <a:latin typeface="Times New Roman"/>
                <a:ea typeface="Calibri"/>
              </a:rPr>
              <a:t>-сервер</a:t>
            </a:r>
            <a:r>
              <a:rPr lang="uk-UA" sz="1600" dirty="0" smtClean="0">
                <a:latin typeface="Times New Roman"/>
                <a:ea typeface="Calibri"/>
              </a:rPr>
              <a:t> </a:t>
            </a:r>
            <a:r>
              <a:rPr lang="uk-UA" sz="1600" dirty="0">
                <a:latin typeface="Times New Roman"/>
                <a:ea typeface="Calibri"/>
              </a:rPr>
              <a:t>зайнято, у черзі знаходиться одне повідомлення;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</a:rPr>
              <a:t>S3</a:t>
            </a:r>
            <a:r>
              <a:rPr lang="uk-UA" sz="1600" dirty="0" err="1" smtClean="0">
                <a:latin typeface="Times New Roman"/>
                <a:ea typeface="Calibri"/>
              </a:rPr>
              <a:t>-сервер</a:t>
            </a:r>
            <a:r>
              <a:rPr lang="uk-UA" sz="1600" dirty="0" smtClean="0">
                <a:latin typeface="Times New Roman"/>
                <a:ea typeface="Calibri"/>
              </a:rPr>
              <a:t> </a:t>
            </a:r>
            <a:r>
              <a:rPr lang="uk-UA" sz="1600" dirty="0">
                <a:latin typeface="Times New Roman"/>
                <a:ea typeface="Calibri"/>
              </a:rPr>
              <a:t>зайнято, у черзі знаходиться два повідомлення;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</a:rPr>
              <a:t>. . . . . . . </a:t>
            </a:r>
            <a:endParaRPr lang="uk-UA" sz="1600" dirty="0">
              <a:latin typeface="Times New Roman"/>
              <a:ea typeface="Calibri"/>
            </a:endParaRPr>
          </a:p>
          <a:p>
            <a:pPr indent="628650"/>
            <a:r>
              <a:rPr lang="en-US" sz="1600" dirty="0" smtClean="0">
                <a:latin typeface="Times New Roman"/>
                <a:ea typeface="Calibri"/>
              </a:rPr>
              <a:t>Sm</a:t>
            </a:r>
            <a:r>
              <a:rPr lang="uk-UA" sz="1600" dirty="0" err="1" smtClean="0">
                <a:latin typeface="Times New Roman"/>
                <a:ea typeface="Calibri"/>
              </a:rPr>
              <a:t>-сервер</a:t>
            </a:r>
            <a:r>
              <a:rPr lang="uk-UA" sz="1600" dirty="0" smtClean="0">
                <a:latin typeface="Times New Roman"/>
                <a:ea typeface="Calibri"/>
              </a:rPr>
              <a:t> </a:t>
            </a:r>
            <a:r>
              <a:rPr lang="uk-UA" sz="1600" dirty="0">
                <a:latin typeface="Times New Roman"/>
                <a:ea typeface="Calibri"/>
              </a:rPr>
              <a:t>зайнято, у черзі знаходиться всі повідомлень.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74" y="1052736"/>
            <a:ext cx="54102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3"/>
          <p:cNvSpPr txBox="1">
            <a:spLocks/>
          </p:cNvSpPr>
          <p:nvPr/>
        </p:nvSpPr>
        <p:spPr>
          <a:xfrm>
            <a:off x="395536" y="116635"/>
            <a:ext cx="8229600" cy="637799"/>
          </a:xfrm>
          <a:prstGeom prst="rect">
            <a:avLst/>
          </a:prstGeom>
        </p:spPr>
        <p:txBody>
          <a:bodyPr lIns="91374" tIns="91374" rIns="91374" bIns="91374" anchor="ctr" anchorCtr="0">
            <a:noAutofit/>
          </a:bodyPr>
          <a:lstStyle>
            <a:lvl1pPr algn="ctr" defTabSz="768046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Система контролю з двома серверами</a:t>
            </a:r>
            <a:endParaRPr lang="uk-UA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1898685"/>
            <a:ext cx="740555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 станів системи з одним сервером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</a:rPr>
              <a:t>S0 </a:t>
            </a:r>
            <a:r>
              <a:rPr lang="uk-UA" sz="1600" dirty="0" smtClean="0">
                <a:latin typeface="Times New Roman"/>
                <a:ea typeface="Calibri"/>
              </a:rPr>
              <a:t>- </a:t>
            </a:r>
            <a:r>
              <a:rPr lang="uk-UA" sz="1600" dirty="0">
                <a:latin typeface="Times New Roman"/>
                <a:ea typeface="Calibri"/>
              </a:rPr>
              <a:t>сервери вільні, </a:t>
            </a:r>
            <a:r>
              <a:rPr lang="en-US" sz="1600" dirty="0" smtClean="0">
                <a:latin typeface="Times New Roman"/>
                <a:ea typeface="Calibri"/>
              </a:rPr>
              <a:t>k</a:t>
            </a:r>
            <a:r>
              <a:rPr lang="uk-UA" sz="1600" dirty="0" smtClean="0">
                <a:latin typeface="Times New Roman"/>
                <a:ea typeface="Calibri"/>
              </a:rPr>
              <a:t>=0</a:t>
            </a:r>
            <a:r>
              <a:rPr lang="uk-UA" sz="1600" dirty="0">
                <a:latin typeface="Times New Roman"/>
                <a:ea typeface="Calibri"/>
              </a:rPr>
              <a:t>;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</a:rPr>
              <a:t>S1 </a:t>
            </a:r>
            <a:r>
              <a:rPr lang="uk-UA" sz="1600" dirty="0" smtClean="0">
                <a:latin typeface="Times New Roman"/>
                <a:ea typeface="Calibri"/>
              </a:rPr>
              <a:t>- </a:t>
            </a:r>
            <a:r>
              <a:rPr lang="uk-UA" sz="1600" dirty="0">
                <a:latin typeface="Times New Roman"/>
                <a:ea typeface="Calibri"/>
              </a:rPr>
              <a:t>сервер1 зайнято, </a:t>
            </a:r>
            <a:r>
              <a:rPr lang="uk-UA" sz="1600" dirty="0" smtClean="0">
                <a:latin typeface="Times New Roman"/>
                <a:ea typeface="Calibri"/>
              </a:rPr>
              <a:t>але </a:t>
            </a:r>
            <a:r>
              <a:rPr lang="uk-UA" sz="1600" dirty="0">
                <a:latin typeface="Times New Roman"/>
                <a:ea typeface="Calibri"/>
              </a:rPr>
              <a:t>черга відсутня, </a:t>
            </a:r>
            <a:r>
              <a:rPr lang="en-US" sz="1600" dirty="0" smtClean="0">
                <a:latin typeface="Times New Roman"/>
                <a:ea typeface="Calibri"/>
              </a:rPr>
              <a:t>k</a:t>
            </a:r>
            <a:r>
              <a:rPr lang="uk-UA" sz="1600" dirty="0" smtClean="0">
                <a:latin typeface="Times New Roman"/>
                <a:ea typeface="Calibri"/>
              </a:rPr>
              <a:t>=1</a:t>
            </a:r>
            <a:r>
              <a:rPr lang="uk-UA" sz="1600" dirty="0">
                <a:latin typeface="Times New Roman"/>
                <a:ea typeface="Calibri"/>
              </a:rPr>
              <a:t>;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</a:rPr>
              <a:t>S2 </a:t>
            </a:r>
            <a:r>
              <a:rPr lang="uk-UA" sz="1600" dirty="0" smtClean="0">
                <a:latin typeface="Times New Roman"/>
                <a:ea typeface="Calibri"/>
              </a:rPr>
              <a:t>- </a:t>
            </a:r>
            <a:r>
              <a:rPr lang="uk-UA" sz="1600" dirty="0">
                <a:latin typeface="Times New Roman"/>
                <a:ea typeface="Calibri"/>
              </a:rPr>
              <a:t>сервер2 зайнято, </a:t>
            </a:r>
            <a:r>
              <a:rPr lang="uk-UA" sz="1600" dirty="0" smtClean="0">
                <a:latin typeface="Times New Roman"/>
                <a:ea typeface="Calibri"/>
              </a:rPr>
              <a:t>але </a:t>
            </a:r>
            <a:r>
              <a:rPr lang="uk-UA" sz="1600" dirty="0">
                <a:latin typeface="Times New Roman"/>
                <a:ea typeface="Calibri"/>
              </a:rPr>
              <a:t>черга відсутня, </a:t>
            </a:r>
            <a:r>
              <a:rPr lang="en-US" sz="1600" dirty="0" smtClean="0">
                <a:latin typeface="Times New Roman"/>
                <a:ea typeface="Calibri"/>
              </a:rPr>
              <a:t>k</a:t>
            </a:r>
            <a:r>
              <a:rPr lang="uk-UA" sz="1600" dirty="0" smtClean="0">
                <a:latin typeface="Times New Roman"/>
                <a:ea typeface="Calibri"/>
              </a:rPr>
              <a:t>=2</a:t>
            </a:r>
            <a:r>
              <a:rPr lang="uk-UA" sz="1600" dirty="0">
                <a:latin typeface="Times New Roman"/>
                <a:ea typeface="Calibri"/>
              </a:rPr>
              <a:t>;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</a:rPr>
              <a:t>S2+1</a:t>
            </a:r>
            <a:r>
              <a:rPr lang="uk-UA" sz="1600" dirty="0" smtClean="0">
                <a:latin typeface="Times New Roman"/>
                <a:ea typeface="Calibri"/>
              </a:rPr>
              <a:t>- </a:t>
            </a:r>
            <a:r>
              <a:rPr lang="uk-UA" sz="1600" dirty="0">
                <a:latin typeface="Times New Roman"/>
                <a:ea typeface="Calibri"/>
              </a:rPr>
              <a:t>два сервери зайнято, у черзі знаходиться </a:t>
            </a:r>
            <a:r>
              <a:rPr lang="uk-UA" sz="1600" dirty="0" smtClean="0">
                <a:latin typeface="Times New Roman"/>
                <a:ea typeface="Calibri"/>
              </a:rPr>
              <a:t>одне повідомлення, </a:t>
            </a:r>
            <a:r>
              <a:rPr lang="en-US" sz="1600" dirty="0" smtClean="0">
                <a:latin typeface="Times New Roman"/>
                <a:ea typeface="Calibri"/>
              </a:rPr>
              <a:t>k</a:t>
            </a:r>
            <a:r>
              <a:rPr lang="uk-UA" sz="1600" dirty="0" smtClean="0">
                <a:latin typeface="Times New Roman"/>
                <a:ea typeface="Calibri"/>
              </a:rPr>
              <a:t>=2+1</a:t>
            </a:r>
            <a:r>
              <a:rPr lang="uk-UA" sz="1600" dirty="0">
                <a:latin typeface="Times New Roman"/>
                <a:ea typeface="Calibri"/>
              </a:rPr>
              <a:t>;</a:t>
            </a:r>
          </a:p>
          <a:p>
            <a:pPr marL="228600" indent="450215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</a:rPr>
              <a:t>………….</a:t>
            </a:r>
          </a:p>
          <a:p>
            <a:pPr indent="714375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</a:rPr>
              <a:t>S2+m</a:t>
            </a:r>
            <a:r>
              <a:rPr lang="uk-UA" sz="1600" dirty="0" smtClean="0">
                <a:latin typeface="Times New Roman"/>
                <a:ea typeface="Calibri"/>
              </a:rPr>
              <a:t>- </a:t>
            </a:r>
            <a:r>
              <a:rPr lang="uk-UA" sz="1600" dirty="0">
                <a:latin typeface="Times New Roman"/>
                <a:ea typeface="Calibri"/>
              </a:rPr>
              <a:t>два сервери зайнято, у черзі </a:t>
            </a:r>
            <a:r>
              <a:rPr lang="uk-UA" sz="1600" dirty="0" smtClean="0">
                <a:latin typeface="Times New Roman"/>
                <a:ea typeface="Calibri"/>
              </a:rPr>
              <a:t>знаходяться </a:t>
            </a:r>
            <a:r>
              <a:rPr lang="uk-UA" sz="1600" dirty="0">
                <a:latin typeface="Times New Roman"/>
                <a:ea typeface="Calibri"/>
              </a:rPr>
              <a:t>всі  </a:t>
            </a:r>
            <a:r>
              <a:rPr lang="uk-UA" sz="1600" dirty="0" err="1" smtClean="0">
                <a:latin typeface="Times New Roman"/>
                <a:ea typeface="Calibri"/>
              </a:rPr>
              <a:t>повідомленя</a:t>
            </a:r>
            <a:r>
              <a:rPr lang="uk-UA" sz="1600" dirty="0" smtClean="0">
                <a:latin typeface="Times New Roman"/>
                <a:ea typeface="Calibri"/>
              </a:rPr>
              <a:t>, </a:t>
            </a:r>
            <a:r>
              <a:rPr lang="en-US" sz="1600" dirty="0" smtClean="0">
                <a:latin typeface="Times New Roman"/>
                <a:ea typeface="Calibri"/>
              </a:rPr>
              <a:t>k</a:t>
            </a:r>
            <a:r>
              <a:rPr lang="uk-UA" sz="1600" dirty="0" smtClean="0">
                <a:latin typeface="Times New Roman"/>
                <a:ea typeface="Calibri"/>
              </a:rPr>
              <a:t>=2+</a:t>
            </a:r>
            <a:r>
              <a:rPr lang="en-US" sz="1600" dirty="0" smtClean="0">
                <a:latin typeface="Times New Roman"/>
                <a:ea typeface="Calibri"/>
              </a:rPr>
              <a:t>m</a:t>
            </a:r>
            <a:r>
              <a:rPr lang="uk-UA" sz="1600" dirty="0" smtClean="0">
                <a:latin typeface="Times New Roman"/>
                <a:ea typeface="Calibri"/>
              </a:rPr>
              <a:t> </a:t>
            </a:r>
            <a:r>
              <a:rPr lang="uk-UA" sz="1600" dirty="0">
                <a:latin typeface="Times New Roman"/>
                <a:ea typeface="Calibri"/>
              </a:rPr>
              <a:t>.</a:t>
            </a:r>
            <a:endParaRPr lang="uk-UA" sz="1600" dirty="0">
              <a:effectLst/>
              <a:latin typeface="Times New Roman"/>
              <a:ea typeface="Calibri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31" y="980728"/>
            <a:ext cx="672027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7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332659"/>
            <a:ext cx="8640960" cy="490067"/>
          </a:xfrm>
          <a:prstGeom prst="rect">
            <a:avLst/>
          </a:prstGeom>
        </p:spPr>
        <p:txBody>
          <a:bodyPr/>
          <a:lstStyle>
            <a:lvl1pPr algn="ctr" defTabSz="768046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функціональної структури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23727" y="1124744"/>
            <a:ext cx="5418167" cy="51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74639"/>
            <a:ext cx="7380312" cy="490065"/>
          </a:xfrm>
          <a:prstGeom prst="rect">
            <a:avLst/>
          </a:prstGeom>
        </p:spPr>
        <p:txBody>
          <a:bodyPr/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коду програмного забезпечення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7542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dirty="0" err="1"/>
              <a:t>private</a:t>
            </a:r>
            <a:r>
              <a:rPr lang="uk-UA" dirty="0"/>
              <a:t> </a:t>
            </a:r>
            <a:r>
              <a:rPr lang="uk-UA" dirty="0" err="1"/>
              <a:t>void</a:t>
            </a:r>
            <a:r>
              <a:rPr lang="uk-UA" dirty="0"/>
              <a:t> setupParameters_Джерело_повідомлень_xjal( </a:t>
            </a:r>
            <a:r>
              <a:rPr lang="uk-UA" dirty="0" err="1"/>
              <a:t>final</a:t>
            </a:r>
            <a:r>
              <a:rPr lang="uk-UA" dirty="0"/>
              <a:t> </a:t>
            </a:r>
            <a:r>
              <a:rPr lang="uk-UA" dirty="0" err="1"/>
              <a:t>com.anylogic.libraries.processmodeling.Source&lt;Agent&gt;</a:t>
            </a:r>
            <a:r>
              <a:rPr lang="uk-UA" dirty="0"/>
              <a:t> </a:t>
            </a:r>
            <a:r>
              <a:rPr lang="uk-UA" dirty="0" err="1"/>
              <a:t>self</a:t>
            </a:r>
            <a:r>
              <a:rPr lang="uk-UA" dirty="0"/>
              <a:t>, </a:t>
            </a:r>
            <a:r>
              <a:rPr lang="uk-UA" dirty="0" err="1"/>
              <a:t>TableInput</a:t>
            </a:r>
            <a:r>
              <a:rPr lang="uk-UA" dirty="0"/>
              <a:t> _t ) {</a:t>
            </a:r>
          </a:p>
          <a:p>
            <a:r>
              <a:rPr lang="uk-UA" dirty="0"/>
              <a:t>    </a:t>
            </a:r>
            <a:r>
              <a:rPr lang="uk-UA" dirty="0" err="1"/>
              <a:t>self.arrivalType</a:t>
            </a:r>
            <a:r>
              <a:rPr lang="uk-UA" dirty="0"/>
              <a:t> = </a:t>
            </a:r>
          </a:p>
          <a:p>
            <a:r>
              <a:rPr lang="uk-UA" dirty="0" err="1"/>
              <a:t>self.INT</a:t>
            </a:r>
            <a:r>
              <a:rPr lang="uk-UA" dirty="0"/>
              <a:t>ERARRIVAL_TIME </a:t>
            </a:r>
          </a:p>
          <a:p>
            <a:r>
              <a:rPr lang="uk-UA" dirty="0"/>
              <a:t>;</a:t>
            </a:r>
          </a:p>
          <a:p>
            <a:r>
              <a:rPr lang="uk-UA" dirty="0"/>
              <a:t>    </a:t>
            </a:r>
            <a:r>
              <a:rPr lang="uk-UA" dirty="0" err="1"/>
              <a:t>self.rate</a:t>
            </a:r>
            <a:r>
              <a:rPr lang="uk-UA" dirty="0"/>
              <a:t> = </a:t>
            </a:r>
            <a:r>
              <a:rPr lang="uk-UA" dirty="0" err="1"/>
              <a:t>self._rate_DefaultValu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self.rateSchedule</a:t>
            </a:r>
            <a:r>
              <a:rPr lang="uk-UA" dirty="0"/>
              <a:t> = </a:t>
            </a:r>
            <a:r>
              <a:rPr lang="uk-UA" dirty="0" err="1"/>
              <a:t>self._rateSchedule_DefaultValu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self.modifyRate</a:t>
            </a:r>
            <a:r>
              <a:rPr lang="uk-UA" dirty="0"/>
              <a:t> = </a:t>
            </a:r>
            <a:r>
              <a:rPr lang="uk-UA" dirty="0" err="1"/>
              <a:t>self._modifyRate_DefaultValu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self.arrivalSchedule</a:t>
            </a:r>
            <a:r>
              <a:rPr lang="uk-UA" dirty="0"/>
              <a:t> = </a:t>
            </a:r>
            <a:r>
              <a:rPr lang="uk-UA" dirty="0" err="1"/>
              <a:t>self._arrivalSchedule_DefaultValu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self.setAgentParametersFromDB</a:t>
            </a:r>
            <a:r>
              <a:rPr lang="uk-UA" dirty="0"/>
              <a:t> = </a:t>
            </a:r>
            <a:r>
              <a:rPr lang="uk-UA" dirty="0" err="1"/>
              <a:t>self._setAgentParametersFromDB_DefaultValu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self.databaseTable</a:t>
            </a:r>
            <a:r>
              <a:rPr lang="uk-UA" dirty="0"/>
              <a:t> = </a:t>
            </a:r>
            <a:r>
              <a:rPr lang="uk-UA" dirty="0" err="1"/>
              <a:t>self._databaseTable_DefaultValu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self.multipleEntitiesPerArrival</a:t>
            </a:r>
            <a:r>
              <a:rPr lang="uk-UA" dirty="0"/>
              <a:t> = </a:t>
            </a:r>
            <a:r>
              <a:rPr lang="uk-UA" dirty="0" err="1"/>
              <a:t>self._multipleEntitiesPerArrival_DefaultValu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self.limitArrivals</a:t>
            </a:r>
            <a:r>
              <a:rPr lang="uk-UA" dirty="0"/>
              <a:t> = </a:t>
            </a:r>
          </a:p>
          <a:p>
            <a:r>
              <a:rPr lang="uk-UA" dirty="0" err="1"/>
              <a:t>true</a:t>
            </a:r>
            <a:r>
              <a:rPr lang="uk-UA" dirty="0"/>
              <a:t> </a:t>
            </a:r>
          </a:p>
          <a:p>
            <a:r>
              <a:rPr lang="uk-UA" dirty="0"/>
              <a:t>;</a:t>
            </a:r>
          </a:p>
          <a:p>
            <a:r>
              <a:rPr lang="uk-UA" dirty="0"/>
              <a:t>    </a:t>
            </a:r>
            <a:r>
              <a:rPr lang="uk-UA" dirty="0" err="1"/>
              <a:t>self.maxArrivals</a:t>
            </a:r>
            <a:r>
              <a:rPr lang="uk-UA" dirty="0"/>
              <a:t> = </a:t>
            </a:r>
          </a:p>
          <a:p>
            <a:r>
              <a:rPr lang="uk-UA" dirty="0"/>
              <a:t>49000 </a:t>
            </a:r>
          </a:p>
          <a:p>
            <a:r>
              <a:rPr lang="uk-UA" dirty="0"/>
              <a:t>;</a:t>
            </a:r>
          </a:p>
          <a:p>
            <a:r>
              <a:rPr lang="uk-UA" dirty="0"/>
              <a:t>    </a:t>
            </a:r>
            <a:r>
              <a:rPr lang="uk-UA" dirty="0" err="1"/>
              <a:t>self.locationType</a:t>
            </a:r>
            <a:r>
              <a:rPr lang="uk-UA" dirty="0"/>
              <a:t> = </a:t>
            </a:r>
            <a:r>
              <a:rPr lang="uk-UA" dirty="0" err="1"/>
              <a:t>self._locationType_DefaultValu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self.locationXYZInNetwork</a:t>
            </a:r>
            <a:r>
              <a:rPr lang="uk-UA" dirty="0"/>
              <a:t> = </a:t>
            </a:r>
            <a:r>
              <a:rPr lang="uk-UA" dirty="0" err="1"/>
              <a:t>self._locationXYZInNetwork_DefaultValu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self.enableCustomStartTime</a:t>
            </a:r>
            <a:r>
              <a:rPr lang="uk-UA" dirty="0"/>
              <a:t> = </a:t>
            </a:r>
            <a:r>
              <a:rPr lang="uk-UA" dirty="0" err="1"/>
              <a:t>self._enableCustomStartTime_DefaultValu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self.startTime</a:t>
            </a:r>
            <a:r>
              <a:rPr lang="uk-UA" dirty="0"/>
              <a:t> = </a:t>
            </a:r>
            <a:r>
              <a:rPr lang="uk-UA" dirty="0" err="1"/>
              <a:t>self._startTime_DefaultValu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self.addToCustomPopulation</a:t>
            </a:r>
            <a:r>
              <a:rPr lang="uk-UA" dirty="0"/>
              <a:t> = </a:t>
            </a:r>
            <a:r>
              <a:rPr lang="uk-UA" dirty="0" err="1"/>
              <a:t>self._addToCustomPopulation_DefaultValu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self.pushProtocol</a:t>
            </a:r>
            <a:r>
              <a:rPr lang="uk-UA" dirty="0"/>
              <a:t> = </a:t>
            </a:r>
            <a:r>
              <a:rPr lang="uk-UA" dirty="0" err="1"/>
              <a:t>self._pushProtocol_DefaultValu</a:t>
            </a:r>
            <a:r>
              <a:rPr lang="uk-UA" dirty="0"/>
              <a:t>e_xjal();</a:t>
            </a:r>
          </a:p>
          <a:p>
            <a:r>
              <a:rPr lang="uk-UA" dirty="0"/>
              <a:t>    </a:t>
            </a:r>
            <a:r>
              <a:rPr lang="uk-UA" dirty="0" err="1"/>
              <a:t>self.discardHangingEntities</a:t>
            </a:r>
            <a:r>
              <a:rPr lang="uk-UA" dirty="0"/>
              <a:t> = </a:t>
            </a:r>
            <a:r>
              <a:rPr lang="uk-UA" dirty="0" err="1"/>
              <a:t>self._discardHangingEntities_DefaultValu</a:t>
            </a:r>
            <a:r>
              <a:rPr lang="uk-UA" dirty="0"/>
              <a:t>e_xjal();</a:t>
            </a:r>
          </a:p>
          <a:p>
            <a:r>
              <a:rPr lang="uk-UA" dirty="0"/>
              <a:t>  }</a:t>
            </a:r>
          </a:p>
          <a:p>
            <a:r>
              <a:rPr lang="uk-UA" dirty="0"/>
              <a:t>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766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3783" y="116632"/>
            <a:ext cx="8856662" cy="576263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 сервером</a:t>
            </a:r>
            <a:endParaRPr lang="ru-RU" sz="24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536" y="908720"/>
            <a:ext cx="709681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Вихідні дані: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Загальна кількість інверторів – джерел повідомлень: 120од.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 серверів</a:t>
            </a:r>
            <a:r>
              <a:rPr kumimoji="0" lang="ru-RU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Інтенсивність </a:t>
            </a:r>
            <a:r>
              <a:rPr lang="ru-RU" altLang="uk-UA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надходження</a:t>
            </a:r>
            <a:r>
              <a:rPr lang="ru-RU" altLang="uk-UA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серверу у секунду – 30 </a:t>
            </a:r>
            <a:r>
              <a:rPr lang="ru-RU" altLang="uk-UA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/сек</a:t>
            </a:r>
            <a:r>
              <a:rPr lang="ru-RU" altLang="uk-UA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Інтенсивність</a:t>
            </a:r>
            <a:r>
              <a:rPr lang="ru-RU" altLang="uk-UA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обробки</a:t>
            </a:r>
            <a:r>
              <a:rPr lang="ru-RU" altLang="uk-UA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сервером – 35 </a:t>
            </a:r>
            <a:r>
              <a:rPr lang="ru-RU" altLang="uk-UA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повідомлень</a:t>
            </a:r>
            <a:r>
              <a:rPr lang="ru-RU" alt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/сек.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09500"/>
            <a:ext cx="5832647" cy="347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32" y="5710708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6859"/>
              </p:ext>
            </p:extLst>
          </p:nvPr>
        </p:nvGraphicFramePr>
        <p:xfrm>
          <a:off x="2952750" y="5938838"/>
          <a:ext cx="31924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6" imgW="2882880" imgH="279360" progId="Equation.DSMT4">
                  <p:embed/>
                </p:oleObj>
              </mc:Choice>
              <mc:Fallback>
                <p:oleObj name="Equation" r:id="rId6" imgW="288288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938838"/>
                        <a:ext cx="319246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699575" y="5631531"/>
            <a:ext cx="53848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Похибка середньої кількість повідомлень у черзі/довжина черги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7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3813"/>
            <a:ext cx="8893175" cy="561975"/>
          </a:xfrm>
          <a:prstGeom prst="rect">
            <a:avLst/>
          </a:prstGeom>
        </p:spPr>
        <p:txBody>
          <a:bodyPr/>
          <a:lstStyle/>
          <a:p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роботи системи контролю 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одним сервером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3254"/>
              </p:ext>
            </p:extLst>
          </p:nvPr>
        </p:nvGraphicFramePr>
        <p:xfrm>
          <a:off x="611560" y="836712"/>
          <a:ext cx="3528392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320"/>
                <a:gridCol w="701946"/>
                <a:gridCol w="734320"/>
                <a:gridCol w="679093"/>
                <a:gridCol w="678713"/>
              </a:tblGrid>
              <a:tr h="348151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Кіль</a:t>
                      </a:r>
                      <a:r>
                        <a:rPr lang="uk-UA" sz="800" dirty="0">
                          <a:effectLst/>
                        </a:rPr>
                        <a:t>кіс</a:t>
                      </a:r>
                      <a:r>
                        <a:rPr lang="ru-RU" sz="800" dirty="0">
                          <a:effectLst/>
                        </a:rPr>
                        <a:t>т</a:t>
                      </a:r>
                      <a:r>
                        <a:rPr lang="uk-UA" sz="800" dirty="0">
                          <a:effectLst/>
                        </a:rPr>
                        <a:t>ь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інверторів</a:t>
                      </a:r>
                      <a:r>
                        <a:rPr lang="ru-RU" sz="800" dirty="0">
                          <a:effectLst/>
                        </a:rPr>
                        <a:t>,</a:t>
                      </a:r>
                      <a:endParaRPr lang="uk-UA" sz="8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од</a:t>
                      </a:r>
                      <a:r>
                        <a:rPr lang="uk-UA" sz="800" dirty="0">
                          <a:effectLst/>
                        </a:rPr>
                        <a:t>.</a:t>
                      </a:r>
                      <a:endParaRPr lang="uk-UA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Кількість</a:t>
                      </a:r>
                      <a:br>
                        <a:rPr lang="uk-UA" sz="800">
                          <a:effectLst/>
                        </a:rPr>
                      </a:br>
                      <a:r>
                        <a:rPr lang="uk-UA" sz="800">
                          <a:effectLst/>
                        </a:rPr>
                        <a:t>повідомлень,</a:t>
                      </a:r>
                      <a:br>
                        <a:rPr lang="uk-UA" sz="800">
                          <a:effectLst/>
                        </a:rPr>
                      </a:br>
                      <a:r>
                        <a:rPr lang="uk-UA" sz="800">
                          <a:effectLst/>
                        </a:rPr>
                        <a:t>λ, од/сек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Довжина черги, </a:t>
                      </a:r>
                      <a:r>
                        <a:rPr lang="uk-UA" sz="800" dirty="0" err="1">
                          <a:effectLst/>
                        </a:rPr>
                        <a:t>Lч</a:t>
                      </a:r>
                      <a:r>
                        <a:rPr lang="uk-UA" sz="800" dirty="0">
                          <a:effectLst/>
                        </a:rPr>
                        <a:t>, повідомлень</a:t>
                      </a:r>
                      <a:endParaRPr lang="uk-UA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Кількість необроблних повідомлень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69630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Розахунок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Експеримент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7407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17,5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0,5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0,512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0,761905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0,732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22,5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1,157143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1,105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1,785714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1,796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110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27,5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2,880952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2,989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5,142857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7,263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32,5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12,07143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10,782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132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33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15,55714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14,119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136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34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33,02857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24,541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29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34815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138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34,5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68,01429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33,961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156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  <a:tr h="17407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140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35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uk-UA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56,911</a:t>
                      </a:r>
                      <a:endParaRPr lang="uk-UA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671</a:t>
                      </a:r>
                      <a:endParaRPr lang="uk-UA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2" marR="37302" marT="0" marB="0"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5031482" cy="274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917884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2117</Words>
  <Application>Microsoft Office PowerPoint</Application>
  <PresentationFormat>Экран (4:3)</PresentationFormat>
  <Paragraphs>406</Paragraphs>
  <Slides>14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2_Тема Office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Фрагмент коду програмного забезпечення</vt:lpstr>
      <vt:lpstr>Розрахунок та моделювання комп’ютерної системи з одним сервером</vt:lpstr>
      <vt:lpstr>Показники роботи системи контролю з одним сервером</vt:lpstr>
      <vt:lpstr>Показники роботи системи контролю з одним сервером з подвоєною потужністю обробки повідомлень</vt:lpstr>
      <vt:lpstr>Розрахунок та моделювання комп’ютерної системи з двома серверами</vt:lpstr>
      <vt:lpstr>Залежність довжини черги від кількості інверторів при різній продуктивності серверів та різній кількості серверів</vt:lpstr>
      <vt:lpstr>Наукові положення 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Державний вищий навчальний заклад «Національний гірничий університет»  ІНСТИТУТ ЕЛЕКТРОЕНЕРГЕТИКИ ФАКУЛЬТЕТ ІНФОРМАЦІЙНИХ ТЕХНОЛОГІЙ Кафедра автоматизації та комп’ютерних  систем</dc:title>
  <dc:creator>Dima</dc:creator>
  <cp:lastModifiedBy>Dima</cp:lastModifiedBy>
  <cp:revision>35</cp:revision>
  <cp:lastPrinted>2020-12-07T19:08:42Z</cp:lastPrinted>
  <dcterms:modified xsi:type="dcterms:W3CDTF">2020-12-07T19:09:37Z</dcterms:modified>
</cp:coreProperties>
</file>