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theme/themeOverride2.xml" ContentType="application/vnd.openxmlformats-officedocument.themeOverrid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olors1.xml" ContentType="application/vnd.ms-office.chartcolorstyle+xml"/>
  <Override PartName="/ppt/charts/style1.xml" ContentType="application/vnd.ms-office.chartstyle+xml"/>
  <Override PartName="/ppt/charts/colors2.xml" ContentType="application/vnd.ms-office.chartcolorstyle+xml"/>
  <Override PartName="/ppt/charts/style2.xml" ContentType="application/vnd.ms-office.chartstyle+xml"/>
  <Override PartName="/ppt/charts/colors3.xml" ContentType="application/vnd.ms-office.chartcolorstyle+xml"/>
  <Override PartName="/ppt/charts/style3.xml" ContentType="application/vnd.ms-office.chartstyle+xml"/>
  <Override PartName="/ppt/charts/colors4.xml" ContentType="application/vnd.ms-office.chartcolorstyle+xml"/>
  <Override PartName="/ppt/charts/style4.xml" ContentType="application/vnd.ms-office.chartstyle+xml"/>
  <Override PartName="/ppt/charts/colors5.xml" ContentType="application/vnd.ms-office.chartcolorstyle+xml"/>
  <Override PartName="/ppt/charts/style5.xml" ContentType="application/vnd.ms-office.chartstyle+xml"/>
  <Override PartName="/ppt/charts/colors6.xml" ContentType="application/vnd.ms-office.chartcolorstyle+xml"/>
  <Override PartName="/ppt/charts/style6.xml" ContentType="application/vnd.ms-office.chartstyle+xml"/>
  <Override PartName="/ppt/charts/colors7.xml" ContentType="application/vnd.ms-office.chartcolorstyle+xml"/>
  <Override PartName="/ppt/charts/style7.xml" ContentType="application/vnd.ms-office.chartstyle+xml"/>
  <Override PartName="/ppt/charts/colors8.xml" ContentType="application/vnd.ms-office.chartcolorstyle+xml"/>
  <Override PartName="/ppt/charts/style8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18"/>
  </p:handoutMasterIdLst>
  <p:sldIdLst>
    <p:sldId id="269" r:id="rId2"/>
    <p:sldId id="283" r:id="rId3"/>
    <p:sldId id="286" r:id="rId4"/>
    <p:sldId id="287" r:id="rId5"/>
    <p:sldId id="288" r:id="rId6"/>
    <p:sldId id="291" r:id="rId7"/>
    <p:sldId id="293" r:id="rId8"/>
    <p:sldId id="295" r:id="rId9"/>
    <p:sldId id="296" r:id="rId10"/>
    <p:sldId id="297" r:id="rId11"/>
    <p:sldId id="298" r:id="rId12"/>
    <p:sldId id="299" r:id="rId13"/>
    <p:sldId id="300" r:id="rId14"/>
    <p:sldId id="303" r:id="rId15"/>
    <p:sldId id="301" r:id="rId16"/>
    <p:sldId id="302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0AD47"/>
    <a:srgbClr val="D5E3CF"/>
    <a:srgbClr val="EBF1E9"/>
    <a:srgbClr val="F2F2F2"/>
    <a:srgbClr val="F4E7E7"/>
    <a:srgbClr val="E8CBCB"/>
    <a:srgbClr val="314663"/>
    <a:srgbClr val="3B61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660B408-B3CF-4A94-85FC-2B1E0A45F4A2}" styleName="Темный стиль 2 — акцент 1/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F2DE63D5-997A-4646-A377-4702673A728D}" styleName="Светлый стиль 2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FECB4D8-DB02-4DC6-A0A2-4F2EBAE1DC90}" styleName="Средний стиль 1 —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Светлый стиль 3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75" d="100"/>
          <a:sy n="75" d="100"/>
        </p:scale>
        <p:origin x="-498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9" d="100"/>
          <a:sy n="89" d="100"/>
        </p:scale>
        <p:origin x="3798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openxmlformats.org/officeDocument/2006/relationships/package" Target="../embeddings/_____Microsoft_Excel1.xlsx"/><Relationship Id="rId1" Type="http://schemas.openxmlformats.org/officeDocument/2006/relationships/themeOverride" Target="../theme/themeOverride1.xml"/><Relationship Id="rId4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ColorStyle" Target="colors3.xml"/><Relationship Id="rId2" Type="http://schemas.openxmlformats.org/officeDocument/2006/relationships/package" Target="../embeddings/_____Microsoft_Excel3.xlsx"/><Relationship Id="rId1" Type="http://schemas.openxmlformats.org/officeDocument/2006/relationships/themeOverride" Target="../theme/themeOverride2.xml"/><Relationship Id="rId4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microsoft.com/office/2011/relationships/chartStyle" Target="style4.xml"/><Relationship Id="rId2" Type="http://schemas.microsoft.com/office/2011/relationships/chartColorStyle" Target="colors4.xml"/><Relationship Id="rId1" Type="http://schemas.openxmlformats.org/officeDocument/2006/relationships/package" Target="../embeddings/_____Microsoft_Excel4.xlsx"/></Relationships>
</file>

<file path=ppt/charts/_rels/chart5.xml.rels><?xml version="1.0" encoding="UTF-8" standalone="yes"?>
<Relationships xmlns="http://schemas.openxmlformats.org/package/2006/relationships"><Relationship Id="rId3" Type="http://schemas.microsoft.com/office/2011/relationships/chartStyle" Target="style5.xml"/><Relationship Id="rId2" Type="http://schemas.microsoft.com/office/2011/relationships/chartColorStyle" Target="colors5.xml"/><Relationship Id="rId1" Type="http://schemas.openxmlformats.org/officeDocument/2006/relationships/package" Target="../embeddings/_____Microsoft_Excel5.xlsx"/></Relationships>
</file>

<file path=ppt/charts/_rels/chart6.xml.rels><?xml version="1.0" encoding="UTF-8" standalone="yes"?>
<Relationships xmlns="http://schemas.openxmlformats.org/package/2006/relationships"><Relationship Id="rId3" Type="http://schemas.microsoft.com/office/2011/relationships/chartStyle" Target="style6.xml"/><Relationship Id="rId2" Type="http://schemas.microsoft.com/office/2011/relationships/chartColorStyle" Target="colors6.xml"/><Relationship Id="rId1" Type="http://schemas.openxmlformats.org/officeDocument/2006/relationships/package" Target="../embeddings/_____Microsoft_Excel6.xlsx"/></Relationships>
</file>

<file path=ppt/charts/_rels/chart7.xml.rels><?xml version="1.0" encoding="UTF-8" standalone="yes"?>
<Relationships xmlns="http://schemas.openxmlformats.org/package/2006/relationships"><Relationship Id="rId3" Type="http://schemas.microsoft.com/office/2011/relationships/chartStyle" Target="style7.xml"/><Relationship Id="rId2" Type="http://schemas.microsoft.com/office/2011/relationships/chartColorStyle" Target="colors7.xml"/><Relationship Id="rId1" Type="http://schemas.openxmlformats.org/officeDocument/2006/relationships/package" Target="../embeddings/_____Microsoft_Excel7.xlsx"/></Relationships>
</file>

<file path=ppt/charts/_rels/chart8.xml.rels><?xml version="1.0" encoding="UTF-8" standalone="yes"?>
<Relationships xmlns="http://schemas.openxmlformats.org/package/2006/relationships"><Relationship Id="rId3" Type="http://schemas.microsoft.com/office/2011/relationships/chartStyle" Target="style8.xml"/><Relationship Id="rId2" Type="http://schemas.microsoft.com/office/2011/relationships/chartColorStyle" Target="colors8.xml"/><Relationship Id="rId1" Type="http://schemas.openxmlformats.org/officeDocument/2006/relationships/package" Target="../embeddings/_____Microsoft_Excel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РОЗПОДІЛ ВИТРАТ ПІДПРИЄМСТВА ЗА 2019 РІК</a:t>
            </a:r>
          </a:p>
        </c:rich>
      </c:tx>
      <c:layout>
        <c:manualLayout>
          <c:xMode val="edge"/>
          <c:yMode val="edge"/>
          <c:x val="0.20918398221055701"/>
          <c:y val="2.4134930001575319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7.0967118693496645E-2"/>
          <c:y val="0.31516981171056474"/>
          <c:w val="0.41825113006707493"/>
          <c:h val="0.59260245388316291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Распределение трат предприятия за 2019 год</c:v>
                </c:pt>
              </c:strCache>
            </c:strRef>
          </c:tx>
          <c:dPt>
            <c:idx val="0"/>
            <c:bubble3D val="0"/>
            <c:explosion val="17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119D-4CAC-A04E-0EB491FC4474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119D-4CAC-A04E-0EB491FC4474}"/>
              </c:ext>
            </c:extLst>
          </c:dPt>
          <c:dPt>
            <c:idx val="2"/>
            <c:bubble3D val="0"/>
            <c:explosion val="11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119D-4CAC-A04E-0EB491FC4474}"/>
              </c:ext>
            </c:extLst>
          </c:dPt>
          <c:dPt>
            <c:idx val="3"/>
            <c:bubble3D val="0"/>
            <c:explosion val="13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119D-4CAC-A04E-0EB491FC4474}"/>
              </c:ext>
            </c:extLst>
          </c:dPt>
          <c:dPt>
            <c:idx val="4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119D-4CAC-A04E-0EB491FC4474}"/>
              </c:ext>
            </c:extLst>
          </c:dPt>
          <c:dPt>
            <c:idx val="5"/>
            <c:bubble3D val="0"/>
            <c:spPr>
              <a:solidFill>
                <a:schemeClr val="accent6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119D-4CAC-A04E-0EB491FC4474}"/>
              </c:ext>
            </c:extLst>
          </c:dPt>
          <c:dPt>
            <c:idx val="6"/>
            <c:bubble3D val="0"/>
            <c:spPr>
              <a:solidFill>
                <a:schemeClr val="accent2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119D-4CAC-A04E-0EB491FC4474}"/>
              </c:ext>
            </c:extLst>
          </c:dPt>
          <c:dLbls>
            <c:dLbl>
              <c:idx val="0"/>
              <c:numFmt formatCode="0.0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-4.3540353491619175E-4"/>
                  <c:y val="4.8382340122613825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119D-4CAC-A04E-0EB491FC4474}"/>
                </c:ext>
              </c:extLst>
            </c:dLbl>
            <c:dLbl>
              <c:idx val="2"/>
              <c:layout>
                <c:manualLayout>
                  <c:x val="-1.0401856737217311E-2"/>
                  <c:y val="3.2972077752273586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119D-4CAC-A04E-0EB491FC4474}"/>
                </c:ext>
              </c:extLst>
            </c:dLbl>
            <c:dLbl>
              <c:idx val="3"/>
              <c:layout>
                <c:manualLayout>
                  <c:x val="-5.7870279235928843E-2"/>
                  <c:y val="-1.3631733533308337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119D-4CAC-A04E-0EB491FC4474}"/>
                </c:ext>
              </c:extLst>
            </c:dLbl>
            <c:dLbl>
              <c:idx val="4"/>
              <c:layout>
                <c:manualLayout>
                  <c:x val="7.984641306026001E-2"/>
                  <c:y val="-9.9988135708128728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119D-4CAC-A04E-0EB491FC4474}"/>
                </c:ext>
              </c:extLst>
            </c:dLbl>
            <c:dLbl>
              <c:idx val="5"/>
              <c:layout>
                <c:manualLayout>
                  <c:x val="-4.6296205161854766E-2"/>
                  <c:y val="-0.13594394450693664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B-119D-4CAC-A04E-0EB491FC4474}"/>
                </c:ext>
              </c:extLst>
            </c:dLbl>
            <c:dLbl>
              <c:idx val="6"/>
              <c:layout>
                <c:manualLayout>
                  <c:x val="9.1435276319626668E-2"/>
                  <c:y val="4.7653730783652044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D-119D-4CAC-A04E-0EB491FC4474}"/>
                </c:ext>
              </c:extLst>
            </c:dLbl>
            <c:numFmt formatCode="0.0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bestFit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Лист1!$A$2:$A$8</c:f>
              <c:strCache>
                <c:ptCount val="7"/>
                <c:pt idx="0">
                  <c:v>Придбання ТМЦ</c:v>
                </c:pt>
                <c:pt idx="1">
                  <c:v>Витрати на паливо</c:v>
                </c:pt>
                <c:pt idx="2">
                  <c:v>Заробітна плата та нарахування на ФОТ</c:v>
                </c:pt>
                <c:pt idx="3">
                  <c:v>Послуги електроенергії</c:v>
                </c:pt>
                <c:pt idx="4">
                  <c:v>Послуги зв'язку</c:v>
                </c:pt>
                <c:pt idx="5">
                  <c:v>Комісія банку</c:v>
                </c:pt>
                <c:pt idx="6">
                  <c:v>Інформаційне, програмне забеспечення</c:v>
                </c:pt>
              </c:strCache>
            </c:strRef>
          </c:cat>
          <c:val>
            <c:numRef>
              <c:f>Лист1!$B$2:$B$8</c:f>
              <c:numCache>
                <c:formatCode>0.00</c:formatCode>
                <c:ptCount val="7"/>
                <c:pt idx="0">
                  <c:v>8905053.3000000007</c:v>
                </c:pt>
                <c:pt idx="1">
                  <c:v>528449.44999999995</c:v>
                </c:pt>
                <c:pt idx="2">
                  <c:v>637257.66</c:v>
                </c:pt>
                <c:pt idx="3">
                  <c:v>334299.09999999998</c:v>
                </c:pt>
                <c:pt idx="4">
                  <c:v>5753.4</c:v>
                </c:pt>
                <c:pt idx="5">
                  <c:v>9506.01</c:v>
                </c:pt>
                <c:pt idx="6">
                  <c:v>2520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E-119D-4CAC-A04E-0EB491FC4474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egendEntry>
        <c:idx val="6"/>
        <c:delete val="1"/>
      </c:legendEntry>
      <c:layout>
        <c:manualLayout>
          <c:xMode val="edge"/>
          <c:yMode val="edge"/>
          <c:x val="0.57009884643393138"/>
          <c:y val="0.20242669032133692"/>
          <c:w val="0.42326113828628981"/>
          <c:h val="0.7188589917505048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cap="all" spc="120" normalizeH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ru-RU">
                <a:solidFill>
                  <a:schemeClr val="tx1"/>
                </a:solidFill>
              </a:rPr>
              <a:t>Порівняння доходів та витрат від</a:t>
            </a:r>
            <a:r>
              <a:rPr lang="uk-UA">
                <a:solidFill>
                  <a:schemeClr val="tx1"/>
                </a:solidFill>
              </a:rPr>
              <a:t> провадження господарської діяльності</a:t>
            </a:r>
            <a:endParaRPr lang="ru-RU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18164058398950131"/>
          <c:y val="2.8106988032714764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10961412180113884"/>
          <c:y val="0.16560806990137417"/>
          <c:w val="0.86822593264636849"/>
          <c:h val="0.57348135076294526"/>
        </c:manualLayout>
      </c:layout>
      <c:lineChart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Сумма одержаного доходу</c:v>
                </c:pt>
              </c:strCache>
            </c:strRef>
          </c:tx>
          <c:spPr>
            <a:ln w="22225" cap="rnd">
              <a:solidFill>
                <a:schemeClr val="accent2"/>
              </a:solidFill>
              <a:round/>
            </a:ln>
            <a:effectLst/>
          </c:spPr>
          <c:marker>
            <c:symbol val="diamond"/>
            <c:size val="6"/>
            <c:spPr>
              <a:solidFill>
                <a:schemeClr val="accent2"/>
              </a:solidFill>
              <a:ln w="9525">
                <a:solidFill>
                  <a:schemeClr val="accent2"/>
                </a:solidFill>
                <a:round/>
              </a:ln>
              <a:effectLst/>
            </c:spPr>
          </c:marker>
          <c:cat>
            <c:numRef>
              <c:f>Лист1!$A$2:$A$5</c:f>
              <c:numCache>
                <c:formatCode>General</c:formatCode>
                <c:ptCount val="4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3284000</c:v>
                </c:pt>
                <c:pt idx="1">
                  <c:v>9780220.0999999996</c:v>
                </c:pt>
                <c:pt idx="2">
                  <c:v>13600414</c:v>
                </c:pt>
                <c:pt idx="3">
                  <c:v>10568989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249E-4D20-B418-C9C367CC309E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Вартість придбаних ТМЦ, що реалізовані або використані в виробництві</c:v>
                </c:pt>
              </c:strCache>
            </c:strRef>
          </c:tx>
          <c:spPr>
            <a:ln w="22225" cap="rnd">
              <a:solidFill>
                <a:schemeClr val="accent4"/>
              </a:solidFill>
              <a:round/>
            </a:ln>
            <a:effectLst/>
          </c:spPr>
          <c:marker>
            <c:symbol val="square"/>
            <c:size val="6"/>
            <c:spPr>
              <a:solidFill>
                <a:schemeClr val="accent4"/>
              </a:solidFill>
              <a:ln w="9525">
                <a:solidFill>
                  <a:schemeClr val="accent4"/>
                </a:solidFill>
                <a:round/>
              </a:ln>
              <a:effectLst/>
            </c:spPr>
          </c:marker>
          <c:cat>
            <c:numRef>
              <c:f>Лист1!$A$2:$A$5</c:f>
              <c:numCache>
                <c:formatCode>General</c:formatCode>
                <c:ptCount val="4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</c:numCache>
            </c:num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3000000</c:v>
                </c:pt>
                <c:pt idx="1">
                  <c:v>8484486.4199999999</c:v>
                </c:pt>
                <c:pt idx="2">
                  <c:v>12300652.42</c:v>
                </c:pt>
                <c:pt idx="3">
                  <c:v>8810745.3200000003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249E-4D20-B418-C9C367CC309E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Витрати на оплату праці та заробітну плату</c:v>
                </c:pt>
              </c:strCache>
            </c:strRef>
          </c:tx>
          <c:spPr>
            <a:ln w="22225" cap="rnd">
              <a:solidFill>
                <a:schemeClr val="accent6"/>
              </a:solidFill>
              <a:round/>
            </a:ln>
            <a:effectLst/>
          </c:spPr>
          <c:marker>
            <c:symbol val="triangle"/>
            <c:size val="6"/>
            <c:spPr>
              <a:solidFill>
                <a:schemeClr val="accent6"/>
              </a:solidFill>
              <a:ln w="9525">
                <a:solidFill>
                  <a:schemeClr val="accent6"/>
                </a:solidFill>
                <a:round/>
              </a:ln>
              <a:effectLst/>
            </c:spPr>
          </c:marker>
          <c:cat>
            <c:numRef>
              <c:f>Лист1!$A$2:$A$5</c:f>
              <c:numCache>
                <c:formatCode>General</c:formatCode>
                <c:ptCount val="4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</c:numCache>
            </c:num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250000</c:v>
                </c:pt>
                <c:pt idx="1">
                  <c:v>799006.62</c:v>
                </c:pt>
                <c:pt idx="2">
                  <c:v>798633.88</c:v>
                </c:pt>
                <c:pt idx="3">
                  <c:v>1099402.6000000001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249E-4D20-B418-C9C367CC309E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Інші витрати, включаючи вартість виконаних робіт, наданих послуг</c:v>
                </c:pt>
              </c:strCache>
            </c:strRef>
          </c:tx>
          <c:spPr>
            <a:ln w="2222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x"/>
            <c:size val="6"/>
            <c:spPr>
              <a:noFill/>
              <a:ln w="9525">
                <a:solidFill>
                  <a:schemeClr val="accent2">
                    <a:lumMod val="60000"/>
                  </a:schemeClr>
                </a:solidFill>
                <a:round/>
              </a:ln>
              <a:effectLst/>
            </c:spPr>
          </c:marker>
          <c:cat>
            <c:numRef>
              <c:f>Лист1!$A$2:$A$5</c:f>
              <c:numCache>
                <c:formatCode>General</c:formatCode>
                <c:ptCount val="4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</c:numCache>
            </c:numRef>
          </c:cat>
          <c:val>
            <c:numRef>
              <c:f>Лист1!$E$2:$E$5</c:f>
              <c:numCache>
                <c:formatCode>General</c:formatCode>
                <c:ptCount val="4"/>
                <c:pt idx="0">
                  <c:v>10120</c:v>
                </c:pt>
                <c:pt idx="1">
                  <c:v>398455.85</c:v>
                </c:pt>
                <c:pt idx="2">
                  <c:v>381672.07</c:v>
                </c:pt>
                <c:pt idx="3">
                  <c:v>536699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3-249E-4D20-B418-C9C367CC309E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Сума чистого оподатковуваного доходу</c:v>
                </c:pt>
              </c:strCache>
            </c:strRef>
          </c:tx>
          <c:spPr>
            <a:ln w="25400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star"/>
            <c:size val="6"/>
            <c:spPr>
              <a:noFill/>
              <a:ln w="9525">
                <a:solidFill>
                  <a:schemeClr val="accent4">
                    <a:lumMod val="60000"/>
                  </a:schemeClr>
                </a:solidFill>
                <a:round/>
              </a:ln>
              <a:effectLst/>
            </c:spPr>
          </c:marker>
          <c:cat>
            <c:numRef>
              <c:f>Лист1!$A$2:$A$5</c:f>
              <c:numCache>
                <c:formatCode>General</c:formatCode>
                <c:ptCount val="4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</c:numCache>
            </c:numRef>
          </c:cat>
          <c:val>
            <c:numRef>
              <c:f>Лист1!$F$2:$F$5</c:f>
              <c:numCache>
                <c:formatCode>General</c:formatCode>
                <c:ptCount val="4"/>
                <c:pt idx="0">
                  <c:v>23880</c:v>
                </c:pt>
                <c:pt idx="1">
                  <c:v>98271.21</c:v>
                </c:pt>
                <c:pt idx="2">
                  <c:v>119445.63</c:v>
                </c:pt>
                <c:pt idx="3">
                  <c:v>122142.08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4-249E-4D20-B418-C9C367CC309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5018240"/>
        <c:axId val="35020160"/>
      </c:lineChart>
      <c:catAx>
        <c:axId val="3501824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64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5020160"/>
        <c:crosses val="autoZero"/>
        <c:auto val="1"/>
        <c:lblAlgn val="ctr"/>
        <c:lblOffset val="100"/>
        <c:noMultiLvlLbl val="0"/>
      </c:catAx>
      <c:valAx>
        <c:axId val="3502016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5018240"/>
        <c:crosses val="autoZero"/>
        <c:crossBetween val="between"/>
      </c:valAx>
      <c:spPr>
        <a:noFill/>
        <a:ln>
          <a:solidFill>
            <a:schemeClr val="accent4">
              <a:lumMod val="60000"/>
              <a:alpha val="99000"/>
            </a:schemeClr>
          </a:solidFill>
        </a:ln>
        <a:effectLst/>
      </c:spPr>
    </c:plotArea>
    <c:legend>
      <c:legendPos val="t"/>
      <c:layout>
        <c:manualLayout>
          <c:xMode val="edge"/>
          <c:yMode val="edge"/>
          <c:x val="7.6348425196850381E-2"/>
          <c:y val="0.81698999451297216"/>
          <c:w val="0.89240157480314941"/>
          <c:h val="0.1128478180488280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ru-RU" sz="2000" b="1" dirty="0">
                <a:solidFill>
                  <a:schemeClr val="tx1"/>
                </a:solidFill>
              </a:rPr>
              <a:t>Структура </a:t>
            </a:r>
            <a:r>
              <a:rPr lang="ru-RU" sz="2000" b="1" dirty="0" err="1">
                <a:solidFill>
                  <a:schemeClr val="tx1"/>
                </a:solidFill>
              </a:rPr>
              <a:t>вантажного</a:t>
            </a:r>
            <a:r>
              <a:rPr lang="ru-RU" sz="2000" b="1" dirty="0">
                <a:solidFill>
                  <a:schemeClr val="tx1"/>
                </a:solidFill>
              </a:rPr>
              <a:t> автопарку за </a:t>
            </a:r>
            <a:r>
              <a:rPr lang="ru-RU" sz="2000" b="1" dirty="0" err="1">
                <a:solidFill>
                  <a:schemeClr val="tx1"/>
                </a:solidFill>
              </a:rPr>
              <a:t>термінами</a:t>
            </a:r>
            <a:r>
              <a:rPr lang="ru-RU" sz="2000" b="1" dirty="0">
                <a:solidFill>
                  <a:schemeClr val="tx1"/>
                </a:solidFill>
              </a:rPr>
              <a:t> </a:t>
            </a:r>
            <a:r>
              <a:rPr lang="ru-RU" sz="2000" b="1" dirty="0" err="1">
                <a:solidFill>
                  <a:schemeClr val="tx1"/>
                </a:solidFill>
              </a:rPr>
              <a:t>експлуатації</a:t>
            </a:r>
            <a:r>
              <a:rPr lang="ru-RU" sz="2000" b="1" dirty="0">
                <a:solidFill>
                  <a:schemeClr val="tx1"/>
                </a:solidFill>
              </a:rPr>
              <a:t> авто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зі сроком експлуатації до 3-х років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Лист1!$A$2:$A$4</c:f>
              <c:numCache>
                <c:formatCode>General</c:formatCode>
                <c:ptCount val="3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4</c:v>
                </c:pt>
                <c:pt idx="1">
                  <c:v>5</c:v>
                </c:pt>
                <c:pt idx="2">
                  <c:v>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384-4C35-AF70-58BCE04924E2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Зі сроком експлуатації вище 3-х років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numRef>
              <c:f>Лист1!$A$2:$A$4</c:f>
              <c:numCache>
                <c:formatCode>General</c:formatCode>
                <c:ptCount val="3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</c:numCache>
            </c:num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2</c:v>
                </c:pt>
                <c:pt idx="1">
                  <c:v>1</c:v>
                </c:pt>
                <c:pt idx="2">
                  <c:v>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0384-4C35-AF70-58BCE04924E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4084608"/>
        <c:axId val="64086400"/>
      </c:barChart>
      <c:catAx>
        <c:axId val="640846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4086400"/>
        <c:crosses val="autoZero"/>
        <c:auto val="1"/>
        <c:lblAlgn val="ctr"/>
        <c:lblOffset val="100"/>
        <c:noMultiLvlLbl val="0"/>
      </c:catAx>
      <c:valAx>
        <c:axId val="640864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40846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558035408315565"/>
          <c:y val="0.10616024199309534"/>
          <c:w val="0.50667121171504848"/>
          <c:h val="0.771191881693412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215900" dist="50800" dir="5400000" sx="75000" sy="75000" algn="ctr" rotWithShape="0">
                <a:srgbClr val="000000">
                  <a:alpha val="91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-1.6988085626780787E-2"/>
                  <c:y val="-5.390624668391691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533C-44C1-8410-453B4CD66BE2}"/>
                </c:ext>
              </c:extLst>
            </c:dLbl>
            <c:dLbl>
              <c:idx val="1"/>
              <c:layout>
                <c:manualLayout>
                  <c:x val="-2.666762067525897E-2"/>
                  <c:y val="-6.796865354523538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8.2326876499014573E-2"/>
                      <c:h val="4.476562224620925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533C-44C1-8410-453B4CD66BE2}"/>
                </c:ext>
              </c:extLst>
            </c:dLbl>
            <c:dLbl>
              <c:idx val="2"/>
              <c:layout>
                <c:manualLayout>
                  <c:x val="2.3715561131403377E-3"/>
                  <c:y val="-5.15624968280944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33C-44C1-8410-453B4CD66BE2}"/>
                </c:ext>
              </c:extLst>
            </c:dLbl>
            <c:dLbl>
              <c:idx val="3"/>
              <c:layout>
                <c:manualLayout>
                  <c:x val="3.1152636102949847E-2"/>
                  <c:y val="-1.406249913493484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33C-44C1-8410-453B4CD66BE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Великі супермаркети;</c:v>
                </c:pt>
                <c:pt idx="1">
                  <c:v>Продуктовий поруч з будинком;</c:v>
                </c:pt>
                <c:pt idx="2">
                  <c:v>Доставка продуктів додому (інтернет замовлення);</c:v>
                </c:pt>
                <c:pt idx="3">
                  <c:v>Ринок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0.73</c:v>
                </c:pt>
                <c:pt idx="1">
                  <c:v>0.3</c:v>
                </c:pt>
                <c:pt idx="2">
                  <c:v>0.19</c:v>
                </c:pt>
                <c:pt idx="3">
                  <c:v>0.12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33C-44C1-8410-453B4CD66BE2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213"/>
        <c:overlap val="-24"/>
        <c:axId val="70076288"/>
        <c:axId val="70083328"/>
      </c:barChart>
      <c:catAx>
        <c:axId val="7007628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>
                <a:lumMod val="15000"/>
                <a:lumOff val="85000"/>
              </a:schemeClr>
            </a:solidFill>
            <a:round/>
            <a:headEnd type="none" w="sm" len="sm"/>
            <a:tailEnd type="none" w="sm" len="sm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70083328"/>
        <c:crosses val="autoZero"/>
        <c:auto val="1"/>
        <c:lblAlgn val="ctr"/>
        <c:lblOffset val="100"/>
        <c:noMultiLvlLbl val="0"/>
      </c:catAx>
      <c:valAx>
        <c:axId val="70083328"/>
        <c:scaling>
          <c:orientation val="minMax"/>
        </c:scaling>
        <c:delete val="0"/>
        <c:axPos val="b"/>
        <c:majorGridlines>
          <c:spPr>
            <a:ln w="9525" cap="flat" cmpd="sng" algn="ctr">
              <a:gradFill>
                <a:gsLst>
                  <a:gs pos="99000">
                    <a:schemeClr val="tx1">
                      <a:lumMod val="25000"/>
                      <a:lumOff val="75000"/>
                    </a:schemeClr>
                  </a:gs>
                  <a:gs pos="0">
                    <a:schemeClr val="tx1">
                      <a:lumMod val="15000"/>
                      <a:lumOff val="85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70076288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cap="none" spc="20" baseline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1862" b="0" i="0" u="none" strike="noStrike" cap="none" baseline="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Аналіз</a:t>
            </a:r>
            <a:r>
              <a:rPr lang="ru-RU" sz="1862" b="0" i="0" u="none" strike="noStrike" cap="none" baseline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62" b="0" i="0" u="none" strike="noStrike" cap="none" baseline="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впливу</a:t>
            </a:r>
            <a:r>
              <a:rPr lang="ru-RU" sz="1862" b="0" i="0" u="none" strike="noStrike" cap="none" baseline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COVID-19 на </a:t>
            </a:r>
            <a:r>
              <a:rPr lang="ru-RU" sz="1862" b="0" i="0" u="none" strike="noStrike" cap="none" baseline="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відвідуванність</a:t>
            </a:r>
            <a:r>
              <a:rPr lang="ru-RU" sz="1862" b="0" i="0" u="none" strike="noStrike" cap="none" baseline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62" b="0" i="0" u="none" strike="noStrike" cap="none" baseline="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торгових</a:t>
            </a:r>
            <a:r>
              <a:rPr lang="ru-RU" sz="1862" b="0" i="0" u="none" strike="noStrike" cap="none" baseline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62" b="0" i="0" u="none" strike="noStrike" cap="none" baseline="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точок</a:t>
            </a:r>
            <a:r>
              <a:rPr lang="ru-RU" sz="1862" b="0" i="0" u="none" strike="noStrike" cap="none" baseline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ре</a:t>
            </a:r>
            <a:r>
              <a:rPr lang="uk-UA" sz="1862" b="0" i="0" u="none" strike="noStrike" cap="none" baseline="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спондентами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1">
                    <a:shade val="95000"/>
                  </a:schemeClr>
                </a:solidFill>
                <a:round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61D8-462C-A5E5-4D814CF7EAEB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2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2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2">
                    <a:shade val="95000"/>
                  </a:schemeClr>
                </a:solidFill>
                <a:round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E8B7-4FCC-A5A1-165F10C7A9CD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3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3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3">
                    <a:shade val="95000"/>
                  </a:schemeClr>
                </a:solidFill>
                <a:round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E8B7-4FCC-A5A1-165F10C7A9C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Залишилася незмінною;</c:v>
                </c:pt>
                <c:pt idx="1">
                  <c:v>По можливості намагаюся рідше відвідувати торгові місця;</c:v>
                </c:pt>
                <c:pt idx="2">
                  <c:v>Максимально звів до мінімуму відвідування торгових місць.</c:v>
                </c:pt>
              </c:strCache>
            </c:strRef>
          </c:cat>
          <c:val>
            <c:numRef>
              <c:f>Лист1!$B$2:$B$4</c:f>
              <c:numCache>
                <c:formatCode>0%</c:formatCode>
                <c:ptCount val="3"/>
                <c:pt idx="0">
                  <c:v>0.52</c:v>
                </c:pt>
                <c:pt idx="1">
                  <c:v>0.37</c:v>
                </c:pt>
                <c:pt idx="2">
                  <c:v>0.11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1D8-462C-A5E5-4D814CF7EAE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uk-UA" sz="1800" dirty="0" smtClean="0"/>
              <a:t>Рослинної олії</a:t>
            </a:r>
            <a:endParaRPr lang="ru-RU" sz="1800" dirty="0"/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gradFill flip="none" rotWithShape="1">
              <a:gsLst>
                <a:gs pos="0">
                  <a:schemeClr val="accent1"/>
                </a:gs>
                <a:gs pos="75000">
                  <a:schemeClr val="accent1">
                    <a:lumMod val="60000"/>
                    <a:lumOff val="40000"/>
                  </a:schemeClr>
                </a:gs>
                <a:gs pos="51000">
                  <a:schemeClr val="accent1">
                    <a:alpha val="75000"/>
                  </a:schemeClr>
                </a:gs>
                <a:gs pos="100000">
                  <a:schemeClr val="accent1">
                    <a:lumMod val="20000"/>
                    <a:lumOff val="80000"/>
                    <a:alpha val="15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Оливкова;</c:v>
                </c:pt>
                <c:pt idx="1">
                  <c:v>Соняшникова;</c:v>
                </c:pt>
                <c:pt idx="2">
                  <c:v>Кукурудзяна.</c:v>
                </c:pt>
              </c:strCache>
            </c:strRef>
          </c:cat>
          <c:val>
            <c:numRef>
              <c:f>Лист1!$B$2:$B$4</c:f>
              <c:numCache>
                <c:formatCode>0%</c:formatCode>
                <c:ptCount val="3"/>
                <c:pt idx="0">
                  <c:v>0.68</c:v>
                </c:pt>
                <c:pt idx="1">
                  <c:v>0.4</c:v>
                </c:pt>
                <c:pt idx="2">
                  <c:v>0.03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A00-4D5D-8E1C-FBF102A0B82A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355"/>
        <c:overlap val="-70"/>
        <c:axId val="69737088"/>
        <c:axId val="69748224"/>
      </c:barChart>
      <c:catAx>
        <c:axId val="697370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9748224"/>
        <c:crosses val="autoZero"/>
        <c:auto val="1"/>
        <c:lblAlgn val="ctr"/>
        <c:lblOffset val="100"/>
        <c:noMultiLvlLbl val="0"/>
      </c:catAx>
      <c:valAx>
        <c:axId val="69748224"/>
        <c:scaling>
          <c:orientation val="minMax"/>
        </c:scaling>
        <c:delete val="0"/>
        <c:axPos val="l"/>
        <c:majorGridlines>
          <c:spPr>
            <a:ln w="9525" cap="flat" cmpd="sng" algn="ctr">
              <a:gradFill>
                <a:gsLst>
                  <a:gs pos="100000">
                    <a:schemeClr val="tx1">
                      <a:lumMod val="5000"/>
                      <a:lumOff val="95000"/>
                    </a:schemeClr>
                  </a:gs>
                  <a:gs pos="0">
                    <a:schemeClr val="tx1">
                      <a:lumMod val="25000"/>
                      <a:lumOff val="75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97370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800" dirty="0" err="1" smtClean="0"/>
              <a:t>Консервованих</a:t>
            </a:r>
            <a:r>
              <a:rPr lang="ru-RU" sz="1800" dirty="0" smtClean="0"/>
              <a:t> </a:t>
            </a:r>
            <a:r>
              <a:rPr lang="ru-RU" sz="1800" dirty="0" err="1" smtClean="0"/>
              <a:t>виробів</a:t>
            </a:r>
            <a:endParaRPr lang="ru-RU" sz="1800" dirty="0"/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gradFill flip="none" rotWithShape="1">
              <a:gsLst>
                <a:gs pos="0">
                  <a:schemeClr val="accent2"/>
                </a:gs>
                <a:gs pos="75000">
                  <a:schemeClr val="accent2">
                    <a:lumMod val="60000"/>
                    <a:lumOff val="40000"/>
                  </a:schemeClr>
                </a:gs>
                <a:gs pos="51000">
                  <a:schemeClr val="accent2">
                    <a:alpha val="75000"/>
                  </a:schemeClr>
                </a:gs>
                <a:gs pos="100000">
                  <a:schemeClr val="accent2">
                    <a:lumMod val="20000"/>
                    <a:lumOff val="80000"/>
                    <a:alpha val="15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помідори, огірки і т.д</c:v>
                </c:pt>
                <c:pt idx="1">
                  <c:v>Соки та соуси.</c:v>
                </c:pt>
                <c:pt idx="2">
                  <c:v>овочевим рагу / ікрам</c:v>
                </c:pt>
              </c:strCache>
            </c:strRef>
          </c:cat>
          <c:val>
            <c:numRef>
              <c:f>Лист1!$B$2:$B$4</c:f>
              <c:numCache>
                <c:formatCode>0%</c:formatCode>
                <c:ptCount val="3"/>
                <c:pt idx="0">
                  <c:v>0.47499999999999998</c:v>
                </c:pt>
                <c:pt idx="1">
                  <c:v>0.436</c:v>
                </c:pt>
                <c:pt idx="2">
                  <c:v>8.8999999999999996E-2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275-4461-85F3-35A6CA8CD600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355"/>
        <c:overlap val="-70"/>
        <c:axId val="69817088"/>
        <c:axId val="69819776"/>
      </c:barChart>
      <c:catAx>
        <c:axId val="698170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9819776"/>
        <c:crosses val="autoZero"/>
        <c:auto val="1"/>
        <c:lblAlgn val="ctr"/>
        <c:lblOffset val="100"/>
        <c:noMultiLvlLbl val="0"/>
      </c:catAx>
      <c:valAx>
        <c:axId val="69819776"/>
        <c:scaling>
          <c:orientation val="minMax"/>
        </c:scaling>
        <c:delete val="0"/>
        <c:axPos val="l"/>
        <c:majorGridlines>
          <c:spPr>
            <a:ln w="9525" cap="flat" cmpd="sng" algn="ctr">
              <a:gradFill>
                <a:gsLst>
                  <a:gs pos="100000">
                    <a:schemeClr val="tx1">
                      <a:lumMod val="5000"/>
                      <a:lumOff val="95000"/>
                    </a:schemeClr>
                  </a:gs>
                  <a:gs pos="0">
                    <a:schemeClr val="tx1">
                      <a:lumMod val="25000"/>
                      <a:lumOff val="75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98170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uk-UA" sz="1800" dirty="0" smtClean="0"/>
              <a:t>Макаронних</a:t>
            </a:r>
            <a:r>
              <a:rPr lang="uk-UA" sz="1800" baseline="0" dirty="0" smtClean="0"/>
              <a:t> виробів</a:t>
            </a:r>
            <a:endParaRPr lang="ru-RU" sz="1800" dirty="0"/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gradFill flip="none" rotWithShape="1">
              <a:gsLst>
                <a:gs pos="0">
                  <a:schemeClr val="accent1"/>
                </a:gs>
                <a:gs pos="75000">
                  <a:schemeClr val="accent1">
                    <a:lumMod val="60000"/>
                    <a:lumOff val="40000"/>
                  </a:schemeClr>
                </a:gs>
                <a:gs pos="51000">
                  <a:schemeClr val="accent1">
                    <a:alpha val="75000"/>
                  </a:schemeClr>
                </a:gs>
                <a:gs pos="100000">
                  <a:schemeClr val="accent1">
                    <a:lumMod val="20000"/>
                    <a:lumOff val="80000"/>
                    <a:alpha val="15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сорт борошна</c:v>
                </c:pt>
                <c:pt idx="1">
                  <c:v>країна виробника</c:v>
                </c:pt>
                <c:pt idx="2">
                  <c:v>вага</c:v>
                </c:pt>
                <c:pt idx="3">
                  <c:v>швидкість приготування;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0.73</c:v>
                </c:pt>
                <c:pt idx="1">
                  <c:v>0.24</c:v>
                </c:pt>
                <c:pt idx="2">
                  <c:v>0.13</c:v>
                </c:pt>
                <c:pt idx="3">
                  <c:v>0.1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24A-49DC-A083-0D07B6C220C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355"/>
        <c:overlap val="-70"/>
        <c:axId val="69827200"/>
        <c:axId val="69854720"/>
      </c:barChart>
      <c:catAx>
        <c:axId val="698272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9854720"/>
        <c:crosses val="autoZero"/>
        <c:auto val="1"/>
        <c:lblAlgn val="ctr"/>
        <c:lblOffset val="100"/>
        <c:noMultiLvlLbl val="0"/>
      </c:catAx>
      <c:valAx>
        <c:axId val="69854720"/>
        <c:scaling>
          <c:orientation val="minMax"/>
        </c:scaling>
        <c:delete val="0"/>
        <c:axPos val="l"/>
        <c:majorGridlines>
          <c:spPr>
            <a:ln w="9525" cap="flat" cmpd="sng" algn="ctr">
              <a:gradFill>
                <a:gsLst>
                  <a:gs pos="100000">
                    <a:schemeClr val="tx1">
                      <a:lumMod val="5000"/>
                      <a:lumOff val="95000"/>
                    </a:schemeClr>
                  </a:gs>
                  <a:gs pos="0">
                    <a:schemeClr val="tx1">
                      <a:lumMod val="25000"/>
                      <a:lumOff val="75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98272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3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10800000" scaled="1"/>
        <a:tileRect/>
      </a:gra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10800000" scaled="1"/>
        <a:tileRect/>
      </a:gra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46000">
            <a:schemeClr val="phClr"/>
          </a:gs>
          <a:gs pos="100000">
            <a:schemeClr val="phClr">
              <a:lumMod val="20000"/>
              <a:lumOff val="80000"/>
              <a:alpha val="0"/>
            </a:schemeClr>
          </a:gs>
        </a:gsLst>
        <a:path path="circle">
          <a:fillToRect l="50000" t="-80000" r="50000" b="180000"/>
        </a:path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99000">
              <a:schemeClr val="tx1">
                <a:lumMod val="25000"/>
                <a:lumOff val="75000"/>
              </a:schemeClr>
            </a:gs>
            <a:gs pos="0">
              <a:schemeClr val="tx1">
                <a:lumMod val="15000"/>
                <a:lumOff val="85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tx1">
                <a:lumMod val="15000"/>
                <a:lumOff val="85000"/>
              </a:schemeClr>
            </a:gs>
            <a:gs pos="0">
              <a:schemeClr val="tx1">
                <a:lumMod val="5000"/>
                <a:lumOff val="95000"/>
              </a:schemeClr>
            </a:gs>
          </a:gsLst>
          <a:lin ang="5400000" scaled="0"/>
        </a:gra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54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/>
    <cs:fillRef idx="2">
      <cs:styleClr val="auto"/>
    </cs:fillRef>
    <cs:effectRef idx="1"/>
    <cs:fontRef idx="minor">
      <a:schemeClr val="dk1"/>
    </cs:fontRef>
    <cs:spPr/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1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tx1">
                <a:lumMod val="5000"/>
                <a:lumOff val="95000"/>
              </a:schemeClr>
            </a:gs>
            <a:gs pos="0">
              <a:schemeClr val="tx1">
                <a:lumMod val="25000"/>
                <a:lumOff val="75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tx1">
                <a:lumMod val="5000"/>
                <a:lumOff val="95000"/>
              </a:schemeClr>
            </a:gs>
            <a:gs pos="0">
              <a:schemeClr val="tx1">
                <a:lumMod val="25000"/>
                <a:lumOff val="75000"/>
              </a:schemeClr>
            </a:gs>
          </a:gsLst>
          <a:lin ang="5400000" scaled="0"/>
        </a:gra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1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tx1">
                <a:lumMod val="5000"/>
                <a:lumOff val="95000"/>
              </a:schemeClr>
            </a:gs>
            <a:gs pos="0">
              <a:schemeClr val="tx1">
                <a:lumMod val="25000"/>
                <a:lumOff val="75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tx1">
                <a:lumMod val="5000"/>
                <a:lumOff val="95000"/>
              </a:schemeClr>
            </a:gs>
            <a:gs pos="0">
              <a:schemeClr val="tx1">
                <a:lumMod val="25000"/>
                <a:lumOff val="75000"/>
              </a:schemeClr>
            </a:gs>
          </a:gsLst>
          <a:lin ang="5400000" scaled="0"/>
        </a:gra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1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tx1">
                <a:lumMod val="5000"/>
                <a:lumOff val="95000"/>
              </a:schemeClr>
            </a:gs>
            <a:gs pos="0">
              <a:schemeClr val="tx1">
                <a:lumMod val="25000"/>
                <a:lumOff val="75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tx1">
                <a:lumMod val="5000"/>
                <a:lumOff val="95000"/>
              </a:schemeClr>
            </a:gs>
            <a:gs pos="0">
              <a:schemeClr val="tx1">
                <a:lumMod val="25000"/>
                <a:lumOff val="75000"/>
              </a:schemeClr>
            </a:gs>
          </a:gsLst>
          <a:lin ang="5400000" scaled="0"/>
        </a:gra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6B674C-47DE-4D69-824F-B768083A5652}" type="datetimeFigureOut">
              <a:rPr lang="ru-RU" smtClean="0"/>
              <a:t>26.01.2021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23DA66-C4C8-47FB-AD19-85F20319C6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65826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14325" y="3004909"/>
            <a:ext cx="7839075" cy="1833790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1"/>
            </a:lvl1pPr>
          </a:lstStyle>
          <a:p>
            <a:r>
              <a:rPr lang="ru-RU" sz="3200" b="1" dirty="0" smtClean="0"/>
              <a:t>НАЗВА ТЕМИ РОБОТИ</a:t>
            </a:r>
            <a:endParaRPr lang="ru-RU" dirty="0"/>
          </a:p>
        </p:txBody>
      </p:sp>
      <p:cxnSp>
        <p:nvCxnSpPr>
          <p:cNvPr id="12" name="Прямая соединительная линия 11"/>
          <p:cNvCxnSpPr/>
          <p:nvPr userDrawn="1"/>
        </p:nvCxnSpPr>
        <p:spPr>
          <a:xfrm>
            <a:off x="401411" y="2966793"/>
            <a:ext cx="7790160" cy="0"/>
          </a:xfrm>
          <a:prstGeom prst="line">
            <a:avLst/>
          </a:prstGeom>
          <a:ln w="12700">
            <a:solidFill>
              <a:srgbClr val="31466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 userDrawn="1"/>
        </p:nvSpPr>
        <p:spPr>
          <a:xfrm>
            <a:off x="245820" y="5816726"/>
            <a:ext cx="20484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uk-UA" sz="1600" dirty="0" smtClean="0"/>
              <a:t>Науковий керівник:</a:t>
            </a:r>
            <a:endParaRPr lang="uk-UA" sz="1600" dirty="0"/>
          </a:p>
        </p:txBody>
      </p:sp>
      <p:sp>
        <p:nvSpPr>
          <p:cNvPr id="15" name="TextBox 14"/>
          <p:cNvSpPr txBox="1"/>
          <p:nvPr userDrawn="1"/>
        </p:nvSpPr>
        <p:spPr>
          <a:xfrm>
            <a:off x="253091" y="6475729"/>
            <a:ext cx="34943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uk-UA" sz="1200" dirty="0" smtClean="0"/>
              <a:t>Доступне для завантаження</a:t>
            </a:r>
            <a:r>
              <a:rPr lang="en-US" sz="1200" dirty="0" smtClean="0"/>
              <a:t> </a:t>
            </a:r>
            <a:r>
              <a:rPr lang="uk-UA" sz="1200" dirty="0" smtClean="0"/>
              <a:t>на</a:t>
            </a:r>
            <a:r>
              <a:rPr lang="uk-UA" sz="1200" baseline="0" dirty="0" smtClean="0"/>
              <a:t> сайті кафедри</a:t>
            </a:r>
            <a:r>
              <a:rPr lang="uk-UA" sz="1200" dirty="0" smtClean="0"/>
              <a:t>:</a:t>
            </a:r>
            <a:endParaRPr lang="uk-UA" sz="1200" dirty="0"/>
          </a:p>
        </p:txBody>
      </p:sp>
      <p:sp>
        <p:nvSpPr>
          <p:cNvPr id="25" name="Объект 24"/>
          <p:cNvSpPr>
            <a:spLocks noGrp="1"/>
          </p:cNvSpPr>
          <p:nvPr>
            <p:ph sz="quarter" idx="10" hasCustomPrompt="1"/>
          </p:nvPr>
        </p:nvSpPr>
        <p:spPr>
          <a:xfrm>
            <a:off x="314324" y="1604946"/>
            <a:ext cx="7419975" cy="135950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>
              <a:defRPr sz="2000" b="1"/>
            </a:lvl2pPr>
            <a:lvl3pPr>
              <a:defRPr sz="2000" b="1"/>
            </a:lvl3pPr>
            <a:lvl4pPr>
              <a:defRPr sz="2000" b="1"/>
            </a:lvl4pPr>
            <a:lvl5pPr>
              <a:defRPr sz="2000" b="1"/>
            </a:lvl5pPr>
          </a:lstStyle>
          <a:p>
            <a:pPr lvl="0"/>
            <a:r>
              <a:rPr lang="uk-UA" dirty="0" smtClean="0"/>
              <a:t>ДИПЛОМНА РОБОТА, ДИПЛОМНИЙ ПРОЕКТ або КУРСОВИЙ ПРОЕКТ </a:t>
            </a:r>
            <a:endParaRPr lang="ru-RU" dirty="0"/>
          </a:p>
        </p:txBody>
      </p:sp>
      <p:sp>
        <p:nvSpPr>
          <p:cNvPr id="27" name="Объект 26"/>
          <p:cNvSpPr>
            <a:spLocks noGrp="1"/>
          </p:cNvSpPr>
          <p:nvPr>
            <p:ph sz="quarter" idx="11" hasCustomPrompt="1"/>
          </p:nvPr>
        </p:nvSpPr>
        <p:spPr>
          <a:xfrm>
            <a:off x="314324" y="285186"/>
            <a:ext cx="7025369" cy="70209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ru-RU" dirty="0" err="1" smtClean="0"/>
              <a:t>Назва</a:t>
            </a:r>
            <a:r>
              <a:rPr lang="ru-RU" dirty="0" smtClean="0"/>
              <a:t> факультету та </a:t>
            </a:r>
            <a:r>
              <a:rPr lang="uk-UA" dirty="0" smtClean="0"/>
              <a:t>кафедри</a:t>
            </a:r>
            <a:endParaRPr lang="ru-RU" dirty="0"/>
          </a:p>
        </p:txBody>
      </p:sp>
      <p:sp>
        <p:nvSpPr>
          <p:cNvPr id="29" name="Объект 28"/>
          <p:cNvSpPr>
            <a:spLocks noGrp="1"/>
          </p:cNvSpPr>
          <p:nvPr>
            <p:ph sz="quarter" idx="12" hasCustomPrompt="1"/>
          </p:nvPr>
        </p:nvSpPr>
        <p:spPr>
          <a:xfrm>
            <a:off x="254721" y="5477909"/>
            <a:ext cx="7527471" cy="34165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aseline="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uk-UA" noProof="0" dirty="0" smtClean="0"/>
              <a:t>П.І.Б. студента повністю, група</a:t>
            </a:r>
            <a:endParaRPr lang="uk-UA" noProof="0" dirty="0"/>
          </a:p>
        </p:txBody>
      </p:sp>
      <p:sp>
        <p:nvSpPr>
          <p:cNvPr id="30" name="Объект 28"/>
          <p:cNvSpPr>
            <a:spLocks noGrp="1"/>
          </p:cNvSpPr>
          <p:nvPr>
            <p:ph sz="quarter" idx="13" hasCustomPrompt="1"/>
          </p:nvPr>
        </p:nvSpPr>
        <p:spPr>
          <a:xfrm>
            <a:off x="2194559" y="5844540"/>
            <a:ext cx="6533061" cy="2851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aseline="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uk-UA" noProof="0" dirty="0" smtClean="0"/>
              <a:t>науковий ступінь, звання та П.І.Б.</a:t>
            </a:r>
            <a:endParaRPr lang="uk-UA" noProof="0" dirty="0"/>
          </a:p>
        </p:txBody>
      </p:sp>
      <p:sp>
        <p:nvSpPr>
          <p:cNvPr id="32" name="Объект 28"/>
          <p:cNvSpPr>
            <a:spLocks noGrp="1"/>
          </p:cNvSpPr>
          <p:nvPr>
            <p:ph sz="quarter" idx="15" hasCustomPrompt="1"/>
          </p:nvPr>
        </p:nvSpPr>
        <p:spPr>
          <a:xfrm>
            <a:off x="3600448" y="6493971"/>
            <a:ext cx="2247902" cy="19616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200" baseline="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uk-UA" noProof="0" dirty="0" smtClean="0"/>
              <a:t>адреса сайту</a:t>
            </a:r>
            <a:endParaRPr lang="uk-UA" noProof="0" dirty="0"/>
          </a:p>
        </p:txBody>
      </p:sp>
      <p:cxnSp>
        <p:nvCxnSpPr>
          <p:cNvPr id="17" name="Прямая соединительная линия 16"/>
          <p:cNvCxnSpPr/>
          <p:nvPr userDrawn="1"/>
        </p:nvCxnSpPr>
        <p:spPr>
          <a:xfrm>
            <a:off x="346912" y="5828212"/>
            <a:ext cx="7790160" cy="0"/>
          </a:xfrm>
          <a:prstGeom prst="line">
            <a:avLst/>
          </a:prstGeom>
          <a:ln w="12700">
            <a:solidFill>
              <a:srgbClr val="31466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 userDrawn="1"/>
        </p:nvSpPr>
        <p:spPr>
          <a:xfrm>
            <a:off x="253091" y="6259745"/>
            <a:ext cx="11838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uk-UA" sz="1200" dirty="0" smtClean="0"/>
              <a:t>Дата захисту:</a:t>
            </a:r>
            <a:endParaRPr lang="uk-UA" sz="1200" dirty="0"/>
          </a:p>
        </p:txBody>
      </p:sp>
      <p:sp>
        <p:nvSpPr>
          <p:cNvPr id="19" name="Объект 28"/>
          <p:cNvSpPr>
            <a:spLocks noGrp="1"/>
          </p:cNvSpPr>
          <p:nvPr>
            <p:ph sz="quarter" idx="16" hasCustomPrompt="1"/>
          </p:nvPr>
        </p:nvSpPr>
        <p:spPr>
          <a:xfrm>
            <a:off x="1257294" y="6277987"/>
            <a:ext cx="2247902" cy="19616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200" baseline="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uk-UA" noProof="0" dirty="0" smtClean="0"/>
              <a:t>дата захисту</a:t>
            </a:r>
            <a:endParaRPr lang="uk-UA" noProof="0" dirty="0"/>
          </a:p>
        </p:txBody>
      </p:sp>
    </p:spTree>
    <p:extLst>
      <p:ext uri="{BB962C8B-B14F-4D97-AF65-F5344CB8AC3E}">
        <p14:creationId xmlns:p14="http://schemas.microsoft.com/office/powerpoint/2010/main" val="1722635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із назво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09" y="6073030"/>
            <a:ext cx="11268479" cy="606553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1470820" y="6392634"/>
            <a:ext cx="5878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8DC56AA3-0D82-44D9-83B2-C252F27638A7}" type="slidenum">
              <a:rPr lang="ru-RU" sz="1600" smtClean="0"/>
              <a:pPr algn="ctr"/>
              <a:t>‹#›</a:t>
            </a:fld>
            <a:endParaRPr lang="ru-RU" sz="1600" dirty="0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0" hasCustomPrompt="1"/>
          </p:nvPr>
        </p:nvSpPr>
        <p:spPr>
          <a:xfrm>
            <a:off x="176009" y="220889"/>
            <a:ext cx="11817327" cy="9636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800" b="1" baseline="0"/>
            </a:lvl1pPr>
            <a:lvl2pPr marL="457200" indent="0">
              <a:buNone/>
              <a:defRPr sz="2800" b="1"/>
            </a:lvl2pPr>
            <a:lvl3pPr marL="914400" indent="0">
              <a:buNone/>
              <a:defRPr sz="2800" b="1"/>
            </a:lvl3pPr>
            <a:lvl4pPr marL="1371600" indent="0">
              <a:buNone/>
              <a:defRPr sz="2800" b="1"/>
            </a:lvl4pPr>
            <a:lvl5pPr marL="1828800" indent="0">
              <a:buNone/>
              <a:defRPr sz="2800" b="1"/>
            </a:lvl5pPr>
          </a:lstStyle>
          <a:p>
            <a:pPr lvl="0"/>
            <a:r>
              <a:rPr lang="uk-UA" dirty="0" smtClean="0"/>
              <a:t>НАЗВА СЛАЙДУ</a:t>
            </a:r>
            <a:endParaRPr lang="ru-RU" dirty="0"/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11" hasCustomPrompt="1"/>
          </p:nvPr>
        </p:nvSpPr>
        <p:spPr>
          <a:xfrm>
            <a:off x="652916" y="6325828"/>
            <a:ext cx="9960655" cy="23608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100" baseline="0"/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uk-UA" noProof="0" dirty="0" smtClean="0"/>
              <a:t>П.І.Б. студента, група // дата захисту</a:t>
            </a:r>
            <a:endParaRPr lang="uk-UA" noProof="0" dirty="0"/>
          </a:p>
        </p:txBody>
      </p:sp>
    </p:spTree>
    <p:extLst>
      <p:ext uri="{BB962C8B-B14F-4D97-AF65-F5344CB8AC3E}">
        <p14:creationId xmlns:p14="http://schemas.microsoft.com/office/powerpoint/2010/main" val="16808432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без назв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09" y="6073030"/>
            <a:ext cx="11268479" cy="606553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11470820" y="6392634"/>
            <a:ext cx="5878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8DC56AA3-0D82-44D9-83B2-C252F27638A7}" type="slidenum">
              <a:rPr lang="ru-RU" sz="1600" smtClean="0"/>
              <a:pPr algn="ctr"/>
              <a:t>‹#›</a:t>
            </a:fld>
            <a:endParaRPr lang="ru-RU" sz="1600" dirty="0"/>
          </a:p>
        </p:txBody>
      </p:sp>
      <p:sp>
        <p:nvSpPr>
          <p:cNvPr id="9" name="Текст 13"/>
          <p:cNvSpPr>
            <a:spLocks noGrp="1"/>
          </p:cNvSpPr>
          <p:nvPr>
            <p:ph type="body" sz="quarter" idx="11" hasCustomPrompt="1"/>
          </p:nvPr>
        </p:nvSpPr>
        <p:spPr>
          <a:xfrm>
            <a:off x="652916" y="6325828"/>
            <a:ext cx="9960655" cy="23608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100" baseline="0"/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uk-UA" noProof="0" dirty="0" smtClean="0"/>
              <a:t>П.І.Б. студента, група // дата захисту</a:t>
            </a:r>
            <a:endParaRPr lang="uk-UA" noProof="0" dirty="0"/>
          </a:p>
        </p:txBody>
      </p:sp>
    </p:spTree>
    <p:extLst>
      <p:ext uri="{BB962C8B-B14F-4D97-AF65-F5344CB8AC3E}">
        <p14:creationId xmlns:p14="http://schemas.microsoft.com/office/powerpoint/2010/main" val="17616810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озділ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32015" y="2346098"/>
            <a:ext cx="6174921" cy="2165803"/>
          </a:xfrm>
          <a:prstGeom prst="rect">
            <a:avLst/>
          </a:prstGeom>
        </p:spPr>
        <p:txBody>
          <a:bodyPr anchor="ctr"/>
          <a:lstStyle>
            <a:lvl1pPr>
              <a:defRPr sz="3200" b="1"/>
            </a:lvl1pPr>
          </a:lstStyle>
          <a:p>
            <a:r>
              <a:rPr lang="uk-UA" noProof="0" dirty="0" smtClean="0"/>
              <a:t>Назва розділу</a:t>
            </a:r>
            <a:endParaRPr lang="uk-UA" noProof="0" dirty="0"/>
          </a:p>
        </p:txBody>
      </p:sp>
    </p:spTree>
    <p:extLst>
      <p:ext uri="{BB962C8B-B14F-4D97-AF65-F5344CB8AC3E}">
        <p14:creationId xmlns:p14="http://schemas.microsoft.com/office/powerpoint/2010/main" val="31399236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озділ зі змі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32015" y="434171"/>
            <a:ext cx="5977345" cy="571669"/>
          </a:xfrm>
          <a:prstGeom prst="rect">
            <a:avLst/>
          </a:prstGeom>
        </p:spPr>
        <p:txBody>
          <a:bodyPr anchor="b"/>
          <a:lstStyle>
            <a:lvl1pPr>
              <a:defRPr sz="3200" b="1"/>
            </a:lvl1pPr>
          </a:lstStyle>
          <a:p>
            <a:r>
              <a:rPr lang="uk-UA" noProof="0" dirty="0" smtClean="0"/>
              <a:t>Назва розділу</a:t>
            </a:r>
            <a:endParaRPr lang="uk-UA" noProof="0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 hasCustomPrompt="1"/>
          </p:nvPr>
        </p:nvSpPr>
        <p:spPr>
          <a:xfrm>
            <a:off x="332014" y="1172037"/>
            <a:ext cx="5977345" cy="5424706"/>
          </a:xfrm>
          <a:prstGeom prst="rect">
            <a:avLst/>
          </a:prstGeom>
        </p:spPr>
        <p:txBody>
          <a:bodyPr/>
          <a:lstStyle>
            <a:lvl1pPr marL="514350" indent="-514350">
              <a:buFont typeface="+mj-lt"/>
              <a:buAutoNum type="arabicPeriod"/>
              <a:defRPr baseline="0"/>
            </a:lvl1pPr>
            <a:lvl2pPr marL="914400" indent="-457200">
              <a:buFont typeface="+mj-lt"/>
              <a:buAutoNum type="arabicPeriod"/>
              <a:defRPr/>
            </a:lvl2pPr>
            <a:lvl3pPr marL="1371600" indent="-457200">
              <a:buFont typeface="+mj-lt"/>
              <a:buAutoNum type="arabicPeriod"/>
              <a:defRPr/>
            </a:lvl3pPr>
            <a:lvl4pPr marL="1714500" indent="-342900">
              <a:buFont typeface="+mj-lt"/>
              <a:buAutoNum type="arabicPeriod"/>
              <a:defRPr/>
            </a:lvl4pPr>
            <a:lvl5pPr marL="21717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uk-UA" dirty="0" smtClean="0"/>
              <a:t>Назва пункту</a:t>
            </a:r>
          </a:p>
          <a:p>
            <a:pPr lvl="0"/>
            <a:r>
              <a:rPr lang="uk-UA" dirty="0" smtClean="0"/>
              <a:t>Назва пункту</a:t>
            </a:r>
          </a:p>
          <a:p>
            <a:pPr lvl="0"/>
            <a:r>
              <a:rPr lang="uk-UA" dirty="0" smtClean="0"/>
              <a:t>Назва пункту</a:t>
            </a:r>
          </a:p>
          <a:p>
            <a:pPr lvl="0"/>
            <a:r>
              <a:rPr lang="uk-UA" dirty="0" smtClean="0"/>
              <a:t>Назва пункту</a:t>
            </a:r>
            <a:endParaRPr lang="ru-RU" dirty="0" smtClean="0"/>
          </a:p>
          <a:p>
            <a:pPr lvl="0"/>
            <a:endParaRPr lang="ru-RU" dirty="0"/>
          </a:p>
        </p:txBody>
      </p:sp>
      <p:cxnSp>
        <p:nvCxnSpPr>
          <p:cNvPr id="7" name="Прямая соединительная линия 6"/>
          <p:cNvCxnSpPr/>
          <p:nvPr userDrawn="1"/>
        </p:nvCxnSpPr>
        <p:spPr>
          <a:xfrm flipV="1">
            <a:off x="418035" y="1005840"/>
            <a:ext cx="6024327" cy="15776"/>
          </a:xfrm>
          <a:prstGeom prst="line">
            <a:avLst/>
          </a:prstGeom>
          <a:ln w="12700">
            <a:solidFill>
              <a:srgbClr val="31466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08801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1522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err="1">
                <a:ln/>
              </a:rPr>
              <a:t>Обґрунтування</a:t>
            </a:r>
            <a:r>
              <a:rPr lang="ru-RU" dirty="0">
                <a:ln/>
              </a:rPr>
              <a:t> </a:t>
            </a:r>
            <a:r>
              <a:rPr lang="ru-RU" dirty="0" err="1">
                <a:ln/>
              </a:rPr>
              <a:t>заходів</a:t>
            </a:r>
            <a:r>
              <a:rPr lang="ru-RU" dirty="0">
                <a:ln/>
              </a:rPr>
              <a:t> </a:t>
            </a:r>
            <a:br>
              <a:rPr lang="ru-RU" dirty="0">
                <a:ln/>
              </a:rPr>
            </a:br>
            <a:r>
              <a:rPr lang="ru-RU" dirty="0" err="1">
                <a:ln/>
              </a:rPr>
              <a:t>підвищення</a:t>
            </a:r>
            <a:r>
              <a:rPr lang="ru-RU" dirty="0">
                <a:ln/>
              </a:rPr>
              <a:t> </a:t>
            </a:r>
            <a:r>
              <a:rPr lang="ru-RU" dirty="0" err="1">
                <a:ln/>
              </a:rPr>
              <a:t>конкурентоспроможності</a:t>
            </a:r>
            <a:r>
              <a:rPr lang="ru-RU" dirty="0">
                <a:ln/>
              </a:rPr>
              <a:t> </a:t>
            </a:r>
            <a:r>
              <a:rPr lang="ru-RU" dirty="0" err="1">
                <a:ln/>
              </a:rPr>
              <a:t>торговельного</a:t>
            </a:r>
            <a:r>
              <a:rPr lang="ru-RU" dirty="0">
                <a:ln/>
              </a:rPr>
              <a:t> </a:t>
            </a:r>
            <a:r>
              <a:rPr lang="ru-RU" dirty="0" err="1">
                <a:ln/>
              </a:rPr>
              <a:t>підприємства</a:t>
            </a:r>
            <a:endParaRPr lang="ru-RU" dirty="0"/>
          </a:p>
        </p:txBody>
      </p:sp>
      <p:sp>
        <p:nvSpPr>
          <p:cNvPr id="10" name="Объект 9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algn="ctr">
              <a:defRPr/>
            </a:pPr>
            <a:r>
              <a:rPr lang="ru-RU" altLang="ru-RU" dirty="0">
                <a:ln/>
                <a:solidFill>
                  <a:schemeClr val="accent4"/>
                </a:solidFill>
                <a:cs typeface="Times New Roman" panose="02020603050405020304" pitchFamily="18" charset="0"/>
              </a:rPr>
              <a:t>КВАЛІФІКАЦІЙНА РОБОТА СТУПЕНЮ МАГІСТРА </a:t>
            </a:r>
          </a:p>
          <a:p>
            <a:pPr algn="ctr">
              <a:defRPr/>
            </a:pPr>
            <a:r>
              <a:rPr lang="ru-RU" altLang="ru-RU" dirty="0">
                <a:ln/>
                <a:solidFill>
                  <a:schemeClr val="accent4"/>
                </a:solidFill>
                <a:cs typeface="Times New Roman" panose="02020603050405020304" pitchFamily="18" charset="0"/>
              </a:rPr>
              <a:t>НА ТЕМУ</a:t>
            </a:r>
            <a:r>
              <a:rPr lang="ru-RU" altLang="ru-RU" dirty="0" smtClean="0">
                <a:ln/>
                <a:solidFill>
                  <a:schemeClr val="accent4"/>
                </a:solidFill>
                <a:cs typeface="Times New Roman" panose="02020603050405020304" pitchFamily="18" charset="0"/>
              </a:rPr>
              <a:t>:</a:t>
            </a:r>
            <a:endParaRPr lang="ru-RU" altLang="ru-RU" dirty="0">
              <a:ln/>
              <a:solidFill>
                <a:schemeClr val="accent4"/>
              </a:solidFill>
              <a:cs typeface="Times New Roman" panose="02020603050405020304" pitchFamily="18" charset="0"/>
            </a:endParaRPr>
          </a:p>
        </p:txBody>
      </p:sp>
      <p:sp>
        <p:nvSpPr>
          <p:cNvPr id="11" name="Объект 10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lang="uk-UA" alt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Факультет менеджменту</a:t>
            </a:r>
          </a:p>
          <a:p>
            <a:pPr>
              <a:spcBef>
                <a:spcPct val="0"/>
              </a:spcBef>
            </a:pPr>
            <a:r>
              <a:rPr lang="uk-UA" alt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Кафедра прикладної економіки, підприємництва та публічного управління</a:t>
            </a:r>
          </a:p>
          <a:p>
            <a:endParaRPr lang="ru-RU" dirty="0"/>
          </a:p>
        </p:txBody>
      </p:sp>
      <p:sp>
        <p:nvSpPr>
          <p:cNvPr id="12" name="Объект 11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uk-UA" dirty="0"/>
              <a:t>Литвинова Єлизавета Геннадіївна, 076м-19з-1</a:t>
            </a:r>
            <a:endParaRPr lang="ru-RU" dirty="0"/>
          </a:p>
          <a:p>
            <a:endParaRPr lang="ru-RU" dirty="0"/>
          </a:p>
        </p:txBody>
      </p:sp>
      <p:sp>
        <p:nvSpPr>
          <p:cNvPr id="13" name="Объект 1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ru-RU" dirty="0"/>
              <a:t>доц. </a:t>
            </a:r>
            <a:r>
              <a:rPr lang="ru-RU" dirty="0" err="1"/>
              <a:t>к.е.н</a:t>
            </a:r>
            <a:r>
              <a:rPr lang="ru-RU" dirty="0"/>
              <a:t>. </a:t>
            </a:r>
            <a:r>
              <a:rPr lang="ru-RU" dirty="0" err="1"/>
              <a:t>Чорнобаєв</a:t>
            </a:r>
            <a:r>
              <a:rPr lang="ru-RU" dirty="0"/>
              <a:t> В.В</a:t>
            </a:r>
          </a:p>
          <a:p>
            <a:endParaRPr lang="ru-RU" dirty="0"/>
          </a:p>
        </p:txBody>
      </p:sp>
      <p:sp>
        <p:nvSpPr>
          <p:cNvPr id="14" name="Объект 13"/>
          <p:cNvSpPr>
            <a:spLocks noGrp="1"/>
          </p:cNvSpPr>
          <p:nvPr>
            <p:ph sz="quarter" idx="15"/>
          </p:nvPr>
        </p:nvSpPr>
        <p:spPr>
          <a:xfrm>
            <a:off x="254721" y="6497600"/>
            <a:ext cx="5593629" cy="215984"/>
          </a:xfr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/>
          <a:lstStyle/>
          <a:p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5" name="Объект 14"/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r>
              <a:rPr lang="uk-UA" dirty="0"/>
              <a:t>18.12.2020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36526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>
          <a:xfrm>
            <a:off x="176008" y="219765"/>
            <a:ext cx="11817327" cy="788761"/>
          </a:xfrm>
        </p:spPr>
        <p:txBody>
          <a:bodyPr/>
          <a:lstStyle/>
          <a:p>
            <a:pPr algn="ctr"/>
            <a:r>
              <a:rPr lang="uk-UA" dirty="0"/>
              <a:t>Вихідні дані для аналізу конкурентоспроможності продукції підприємства</a:t>
            </a:r>
            <a:endParaRPr lang="ru-RU" dirty="0"/>
          </a:p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uk-UA" dirty="0"/>
              <a:t>Литвинова Є.Г. 076м-19з-1 // 18.12.2020 </a:t>
            </a:r>
            <a:endParaRPr lang="ru-RU" dirty="0"/>
          </a:p>
          <a:p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2382196"/>
              </p:ext>
            </p:extLst>
          </p:nvPr>
        </p:nvGraphicFramePr>
        <p:xfrm>
          <a:off x="1212302" y="1166230"/>
          <a:ext cx="9744737" cy="5001894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2909635">
                  <a:extLst>
                    <a:ext uri="{9D8B030D-6E8A-4147-A177-3AD203B41FA5}">
                      <a16:colId xmlns:a16="http://schemas.microsoft.com/office/drawing/2014/main" xmlns="" val="1645509956"/>
                    </a:ext>
                  </a:extLst>
                </a:gridCol>
                <a:gridCol w="1203117">
                  <a:extLst>
                    <a:ext uri="{9D8B030D-6E8A-4147-A177-3AD203B41FA5}">
                      <a16:colId xmlns:a16="http://schemas.microsoft.com/office/drawing/2014/main" xmlns="" val="2423896495"/>
                    </a:ext>
                  </a:extLst>
                </a:gridCol>
                <a:gridCol w="1360046">
                  <a:extLst>
                    <a:ext uri="{9D8B030D-6E8A-4147-A177-3AD203B41FA5}">
                      <a16:colId xmlns:a16="http://schemas.microsoft.com/office/drawing/2014/main" xmlns="" val="2260697983"/>
                    </a:ext>
                  </a:extLst>
                </a:gridCol>
                <a:gridCol w="1220554">
                  <a:extLst>
                    <a:ext uri="{9D8B030D-6E8A-4147-A177-3AD203B41FA5}">
                      <a16:colId xmlns:a16="http://schemas.microsoft.com/office/drawing/2014/main" xmlns="" val="4006098511"/>
                    </a:ext>
                  </a:extLst>
                </a:gridCol>
                <a:gridCol w="1427262">
                  <a:extLst>
                    <a:ext uri="{9D8B030D-6E8A-4147-A177-3AD203B41FA5}">
                      <a16:colId xmlns:a16="http://schemas.microsoft.com/office/drawing/2014/main" xmlns="" val="333505796"/>
                    </a:ext>
                  </a:extLst>
                </a:gridCol>
                <a:gridCol w="1624123">
                  <a:extLst>
                    <a:ext uri="{9D8B030D-6E8A-4147-A177-3AD203B41FA5}">
                      <a16:colId xmlns:a16="http://schemas.microsoft.com/office/drawing/2014/main" xmlns="" val="2140287153"/>
                    </a:ext>
                  </a:extLst>
                </a:gridCol>
              </a:tblGrid>
              <a:tr h="317181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Вид товару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Параметри, що аналізуються (</a:t>
                      </a:r>
                      <a:r>
                        <a:rPr lang="en-US" sz="1800">
                          <a:effectLst/>
                        </a:rPr>
                        <a:t>k</a:t>
                      </a:r>
                      <a:r>
                        <a:rPr lang="ru-RU" sz="1800">
                          <a:effectLst/>
                        </a:rPr>
                        <a:t>) (бали)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err="1">
                          <a:effectLst/>
                        </a:rPr>
                        <a:t>Ціна</a:t>
                      </a:r>
                      <a:r>
                        <a:rPr lang="ru-RU" sz="1800" dirty="0">
                          <a:effectLst/>
                        </a:rPr>
                        <a:t>, </a:t>
                      </a:r>
                      <a:r>
                        <a:rPr lang="ru-RU" sz="1800" dirty="0" err="1">
                          <a:effectLst/>
                        </a:rPr>
                        <a:t>грн</a:t>
                      </a:r>
                      <a:r>
                        <a:rPr lang="ru-RU" sz="1800" dirty="0">
                          <a:effectLst/>
                        </a:rPr>
                        <a:t>/</a:t>
                      </a:r>
                      <a:r>
                        <a:rPr lang="ru-RU" sz="1800" dirty="0" err="1">
                          <a:effectLst/>
                        </a:rPr>
                        <a:t>шт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460802537"/>
                  </a:ext>
                </a:extLst>
              </a:tr>
              <a:tr h="58570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Якість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Дизайн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err="1">
                          <a:effectLst/>
                        </a:rPr>
                        <a:t>Ціна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термін поставки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454280399"/>
                  </a:ext>
                </a:extLst>
              </a:tr>
              <a:tr h="103992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err="1">
                          <a:effectLst/>
                        </a:rPr>
                        <a:t>Олія</a:t>
                      </a:r>
                      <a:r>
                        <a:rPr lang="ru-RU" sz="1800" dirty="0">
                          <a:effectLst/>
                        </a:rPr>
                        <a:t> </a:t>
                      </a:r>
                      <a:r>
                        <a:rPr lang="ru-RU" sz="1800" dirty="0" err="1">
                          <a:effectLst/>
                        </a:rPr>
                        <a:t>соняшникова</a:t>
                      </a:r>
                      <a:r>
                        <a:rPr lang="ru-RU" sz="1800" dirty="0">
                          <a:effectLst/>
                        </a:rPr>
                        <a:t> ТМ «</a:t>
                      </a:r>
                      <a:r>
                        <a:rPr lang="ru-RU" sz="1800" dirty="0" err="1">
                          <a:effectLst/>
                        </a:rPr>
                        <a:t>Ормілія</a:t>
                      </a:r>
                      <a:r>
                        <a:rPr lang="ru-RU" sz="1800" dirty="0">
                          <a:effectLst/>
                        </a:rPr>
                        <a:t>» </a:t>
                      </a:r>
                      <a:r>
                        <a:rPr lang="ru-RU" sz="1800" dirty="0" err="1">
                          <a:effectLst/>
                        </a:rPr>
                        <a:t>рафінована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8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10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9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8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44,40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207474918"/>
                  </a:ext>
                </a:extLst>
              </a:tr>
              <a:tr h="125062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Олія соняшникова ТМ «П’ятірочка» рафінована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7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7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9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8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43,95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489884536"/>
                  </a:ext>
                </a:extLst>
              </a:tr>
              <a:tr h="103992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err="1">
                          <a:effectLst/>
                        </a:rPr>
                        <a:t>Олія</a:t>
                      </a:r>
                      <a:r>
                        <a:rPr lang="ru-RU" sz="1800" dirty="0">
                          <a:effectLst/>
                        </a:rPr>
                        <a:t> </a:t>
                      </a:r>
                      <a:r>
                        <a:rPr lang="ru-RU" sz="1800" dirty="0" err="1">
                          <a:effectLst/>
                        </a:rPr>
                        <a:t>соняшникова</a:t>
                      </a:r>
                      <a:r>
                        <a:rPr lang="ru-RU" sz="1800" dirty="0">
                          <a:effectLst/>
                        </a:rPr>
                        <a:t> ТМ «</a:t>
                      </a:r>
                      <a:r>
                        <a:rPr lang="ru-RU" sz="1800" dirty="0" err="1">
                          <a:effectLst/>
                        </a:rPr>
                        <a:t>Ольвія</a:t>
                      </a:r>
                      <a:r>
                        <a:rPr lang="ru-RU" sz="1800" dirty="0">
                          <a:effectLst/>
                        </a:rPr>
                        <a:t>» </a:t>
                      </a:r>
                      <a:r>
                        <a:rPr lang="ru-RU" sz="1800" dirty="0" err="1">
                          <a:effectLst/>
                        </a:rPr>
                        <a:t>рафінована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9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10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8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10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44,70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199874476"/>
                  </a:ext>
                </a:extLst>
              </a:tr>
              <a:tr h="29285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Зразок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10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10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10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10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47.60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994622693"/>
                  </a:ext>
                </a:extLst>
              </a:tr>
              <a:tr h="40782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Коефіцієнт вагомості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0,46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0,31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0,14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0,09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</a:rPr>
                        <a:t>-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6032981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53660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>
          <a:xfrm>
            <a:off x="899909" y="78359"/>
            <a:ext cx="11817327" cy="963613"/>
          </a:xfrm>
        </p:spPr>
        <p:txBody>
          <a:bodyPr/>
          <a:lstStyle/>
          <a:p>
            <a:r>
              <a:rPr lang="uk-UA" dirty="0" smtClean="0"/>
              <a:t>Аналіз проведеного анкетування «Досвід покупок 2020»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uk-UA" dirty="0"/>
              <a:t>Литвинова Є.Г. 076м-19з-1 // 18.12.2020 </a:t>
            </a:r>
            <a:endParaRPr lang="ru-RU" dirty="0"/>
          </a:p>
          <a:p>
            <a:endParaRPr lang="ru-RU" dirty="0"/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3454149221"/>
              </p:ext>
            </p:extLst>
          </p:nvPr>
        </p:nvGraphicFramePr>
        <p:xfrm>
          <a:off x="-1" y="528702"/>
          <a:ext cx="6084277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2111193609"/>
              </p:ext>
            </p:extLst>
          </p:nvPr>
        </p:nvGraphicFramePr>
        <p:xfrm>
          <a:off x="5574839" y="685799"/>
          <a:ext cx="6349554" cy="54160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964462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/>
            <a:r>
              <a:rPr lang="uk-UA" dirty="0" smtClean="0"/>
              <a:t>Аналіз споживчих вподобань при виборі: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uk-UA" dirty="0"/>
              <a:t>Литвинова Є.Г. 076м-19з-1 // 18.12.2020 </a:t>
            </a:r>
            <a:endParaRPr lang="ru-RU" dirty="0"/>
          </a:p>
          <a:p>
            <a:endParaRPr lang="ru-RU" dirty="0"/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96497065"/>
              </p:ext>
            </p:extLst>
          </p:nvPr>
        </p:nvGraphicFramePr>
        <p:xfrm>
          <a:off x="652916" y="1120496"/>
          <a:ext cx="3208215" cy="49538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3232199125"/>
              </p:ext>
            </p:extLst>
          </p:nvPr>
        </p:nvGraphicFramePr>
        <p:xfrm>
          <a:off x="4338038" y="1184502"/>
          <a:ext cx="3434362" cy="45050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1878194285"/>
              </p:ext>
            </p:extLst>
          </p:nvPr>
        </p:nvGraphicFramePr>
        <p:xfrm>
          <a:off x="8278760" y="1278249"/>
          <a:ext cx="3208215" cy="49538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150779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uk-UA" dirty="0"/>
              <a:t>Литвинова Є.Г. 076м-19з-1 // 18.12.2020 </a:t>
            </a:r>
            <a:endParaRPr lang="ru-RU" dirty="0"/>
          </a:p>
          <a:p>
            <a:endParaRPr lang="ru-RU" dirty="0"/>
          </a:p>
        </p:txBody>
      </p:sp>
      <p:pic>
        <p:nvPicPr>
          <p:cNvPr id="4" name="Project00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504497"/>
            <a:ext cx="12192000" cy="6208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199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4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/>
            <a:r>
              <a:rPr lang="uk-UA" sz="2400" dirty="0" smtClean="0"/>
              <a:t>Результати </a:t>
            </a:r>
            <a:r>
              <a:rPr lang="uk-UA" sz="2400" dirty="0" err="1" smtClean="0"/>
              <a:t>оптимізції</a:t>
            </a:r>
            <a:r>
              <a:rPr lang="uk-UA" sz="2400" dirty="0" smtClean="0"/>
              <a:t> логістичних ланцюгів підприємства</a:t>
            </a:r>
            <a:endParaRPr lang="ru-RU" sz="2400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uk-UA" dirty="0"/>
              <a:t>Литвинова Є.Г. 076м-19з-1 // 18.12.2020 </a:t>
            </a:r>
            <a:endParaRPr lang="ru-RU" dirty="0"/>
          </a:p>
          <a:p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5064356"/>
              </p:ext>
            </p:extLst>
          </p:nvPr>
        </p:nvGraphicFramePr>
        <p:xfrm>
          <a:off x="1293718" y="702695"/>
          <a:ext cx="10013184" cy="2789804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1112576">
                  <a:extLst>
                    <a:ext uri="{9D8B030D-6E8A-4147-A177-3AD203B41FA5}">
                      <a16:colId xmlns:a16="http://schemas.microsoft.com/office/drawing/2014/main" xmlns="" val="366459515"/>
                    </a:ext>
                  </a:extLst>
                </a:gridCol>
                <a:gridCol w="1112576">
                  <a:extLst>
                    <a:ext uri="{9D8B030D-6E8A-4147-A177-3AD203B41FA5}">
                      <a16:colId xmlns:a16="http://schemas.microsoft.com/office/drawing/2014/main" xmlns="" val="703555014"/>
                    </a:ext>
                  </a:extLst>
                </a:gridCol>
                <a:gridCol w="1112576">
                  <a:extLst>
                    <a:ext uri="{9D8B030D-6E8A-4147-A177-3AD203B41FA5}">
                      <a16:colId xmlns:a16="http://schemas.microsoft.com/office/drawing/2014/main" xmlns="" val="432076617"/>
                    </a:ext>
                  </a:extLst>
                </a:gridCol>
                <a:gridCol w="1112576">
                  <a:extLst>
                    <a:ext uri="{9D8B030D-6E8A-4147-A177-3AD203B41FA5}">
                      <a16:colId xmlns:a16="http://schemas.microsoft.com/office/drawing/2014/main" xmlns="" val="1804288705"/>
                    </a:ext>
                  </a:extLst>
                </a:gridCol>
                <a:gridCol w="1112576">
                  <a:extLst>
                    <a:ext uri="{9D8B030D-6E8A-4147-A177-3AD203B41FA5}">
                      <a16:colId xmlns:a16="http://schemas.microsoft.com/office/drawing/2014/main" xmlns="" val="2769561938"/>
                    </a:ext>
                  </a:extLst>
                </a:gridCol>
                <a:gridCol w="1112576">
                  <a:extLst>
                    <a:ext uri="{9D8B030D-6E8A-4147-A177-3AD203B41FA5}">
                      <a16:colId xmlns:a16="http://schemas.microsoft.com/office/drawing/2014/main" xmlns="" val="1342692307"/>
                    </a:ext>
                  </a:extLst>
                </a:gridCol>
                <a:gridCol w="1112576">
                  <a:extLst>
                    <a:ext uri="{9D8B030D-6E8A-4147-A177-3AD203B41FA5}">
                      <a16:colId xmlns:a16="http://schemas.microsoft.com/office/drawing/2014/main" xmlns="" val="416061327"/>
                    </a:ext>
                  </a:extLst>
                </a:gridCol>
                <a:gridCol w="1112576">
                  <a:extLst>
                    <a:ext uri="{9D8B030D-6E8A-4147-A177-3AD203B41FA5}">
                      <a16:colId xmlns:a16="http://schemas.microsoft.com/office/drawing/2014/main" xmlns="" val="1861144003"/>
                    </a:ext>
                  </a:extLst>
                </a:gridCol>
                <a:gridCol w="1112576">
                  <a:extLst>
                    <a:ext uri="{9D8B030D-6E8A-4147-A177-3AD203B41FA5}">
                      <a16:colId xmlns:a16="http://schemas.microsoft.com/office/drawing/2014/main" xmlns="" val="1629334301"/>
                    </a:ext>
                  </a:extLst>
                </a:gridCol>
              </a:tblGrid>
              <a:tr h="38513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200" dirty="0" smtClean="0">
                          <a:effectLst/>
                        </a:rPr>
                        <a:t>Початкова </a:t>
                      </a:r>
                      <a:r>
                        <a:rPr lang="uk-UA" sz="1200" dirty="0">
                          <a:effectLst/>
                        </a:rPr>
                        <a:t>вартість перевезення</a:t>
                      </a:r>
                      <a:r>
                        <a:rPr lang="ru-RU" sz="1200" dirty="0">
                          <a:effectLst/>
                        </a:rPr>
                        <a:t>, 1 роб день, грн.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 err="1">
                          <a:effectLst/>
                        </a:rPr>
                        <a:t>вартість</a:t>
                      </a:r>
                      <a:r>
                        <a:rPr lang="ru-RU" sz="1200" dirty="0">
                          <a:effectLst/>
                        </a:rPr>
                        <a:t> </a:t>
                      </a:r>
                      <a:r>
                        <a:rPr lang="ru-RU" sz="1200" dirty="0" err="1">
                          <a:effectLst/>
                        </a:rPr>
                        <a:t>перевезення</a:t>
                      </a:r>
                      <a:r>
                        <a:rPr lang="ru-RU" sz="1200" dirty="0">
                          <a:effectLst/>
                        </a:rPr>
                        <a:t> </a:t>
                      </a:r>
                      <a:r>
                        <a:rPr lang="ru-RU" sz="1200" dirty="0" err="1">
                          <a:effectLst/>
                        </a:rPr>
                        <a:t>після</a:t>
                      </a:r>
                      <a:r>
                        <a:rPr lang="ru-RU" sz="1200" dirty="0">
                          <a:effectLst/>
                        </a:rPr>
                        <a:t> </a:t>
                      </a:r>
                      <a:r>
                        <a:rPr lang="ru-RU" sz="1200" dirty="0" err="1">
                          <a:effectLst/>
                        </a:rPr>
                        <a:t>оптимізації</a:t>
                      </a:r>
                      <a:r>
                        <a:rPr lang="ru-RU" sz="1200" dirty="0">
                          <a:effectLst/>
                        </a:rPr>
                        <a:t>, 1 роб день, грн.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36995"/>
                  </a:ext>
                </a:extLst>
              </a:tr>
              <a:tr h="30371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-1-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uk-UA" sz="1200" dirty="0">
                          <a:solidFill>
                            <a:schemeClr val="tx1"/>
                          </a:solidFill>
                          <a:effectLst/>
                        </a:rPr>
                        <a:t>-2-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</a:rPr>
                        <a:t>-3-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-4-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-5-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-1-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</a:rPr>
                        <a:t>-2-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</a:rPr>
                        <a:t>-3-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</a:rPr>
                        <a:t>-4-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462432187"/>
                  </a:ext>
                </a:extLst>
              </a:tr>
              <a:tr h="38513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uk-UA" sz="1200">
                          <a:effectLst/>
                        </a:rPr>
                        <a:t>район/авто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</a:rPr>
                        <a:t>ГАЗель-3302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</a:rPr>
                        <a:t>ЗІЛ-Бичок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</a:rPr>
                        <a:t>ЗІЛ-130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ЗІЛ-133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ГАЗель-3302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ЗІЛ-</a:t>
                      </a:r>
                      <a:r>
                        <a:rPr lang="ru-RU" sz="1200" dirty="0" err="1">
                          <a:solidFill>
                            <a:schemeClr val="tx1"/>
                          </a:solidFill>
                          <a:effectLst/>
                        </a:rPr>
                        <a:t>Бичок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ЗІЛ-130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ЗІЛ-133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12501195"/>
                  </a:ext>
                </a:extLst>
              </a:tr>
              <a:tr h="3694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Район 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621,90</a:t>
                      </a:r>
                      <a:endParaRPr lang="ru-RU" sz="110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829,19</a:t>
                      </a:r>
                      <a:endParaRPr lang="ru-RU" sz="110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1658,39</a:t>
                      </a:r>
                      <a:endParaRPr lang="ru-RU" sz="110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1378,54</a:t>
                      </a:r>
                      <a:endParaRPr lang="ru-RU" sz="11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</a:rPr>
                        <a:t>579,34</a:t>
                      </a:r>
                      <a:endParaRPr lang="ru-RU" sz="110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</a:rPr>
                        <a:t>772,46</a:t>
                      </a:r>
                      <a:endParaRPr lang="ru-RU" sz="1100" dirty="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</a:rPr>
                        <a:t>1544,92</a:t>
                      </a:r>
                      <a:endParaRPr lang="ru-RU" sz="110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</a:rPr>
                        <a:t>1284,21</a:t>
                      </a:r>
                      <a:endParaRPr lang="ru-RU" sz="110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4967959"/>
                  </a:ext>
                </a:extLst>
              </a:tr>
              <a:tr h="30371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Район 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220,10</a:t>
                      </a:r>
                      <a:endParaRPr lang="ru-RU" sz="110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293,46</a:t>
                      </a:r>
                      <a:endParaRPr lang="ru-RU" sz="11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586,92</a:t>
                      </a:r>
                      <a:endParaRPr lang="ru-RU" sz="110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487,88</a:t>
                      </a:r>
                      <a:endParaRPr lang="ru-RU" sz="11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</a:rPr>
                        <a:t>212,70</a:t>
                      </a:r>
                      <a:endParaRPr lang="ru-RU" sz="110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</a:rPr>
                        <a:t>283,60</a:t>
                      </a:r>
                      <a:endParaRPr lang="ru-RU" sz="1100" dirty="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</a:rPr>
                        <a:t>567,20</a:t>
                      </a:r>
                      <a:endParaRPr lang="ru-RU" sz="1100" dirty="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</a:rPr>
                        <a:t>471,49</a:t>
                      </a:r>
                      <a:endParaRPr lang="ru-RU" sz="110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673497835"/>
                  </a:ext>
                </a:extLst>
              </a:tr>
              <a:tr h="3694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Район 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577,10</a:t>
                      </a:r>
                      <a:endParaRPr lang="ru-RU" sz="110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769,47</a:t>
                      </a:r>
                      <a:endParaRPr lang="ru-RU" sz="110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1538,94</a:t>
                      </a:r>
                      <a:endParaRPr lang="ru-RU" sz="110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1279,24</a:t>
                      </a:r>
                      <a:endParaRPr lang="ru-RU" sz="110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</a:rPr>
                        <a:t>561,01</a:t>
                      </a:r>
                      <a:endParaRPr lang="ru-RU" sz="110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</a:rPr>
                        <a:t>748,02</a:t>
                      </a:r>
                      <a:endParaRPr lang="ru-RU" sz="110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</a:rPr>
                        <a:t>1496,04</a:t>
                      </a:r>
                      <a:endParaRPr lang="ru-RU" sz="1100" dirty="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</a:rPr>
                        <a:t>1243,58</a:t>
                      </a:r>
                      <a:endParaRPr lang="ru-RU" sz="110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936753338"/>
                  </a:ext>
                </a:extLst>
              </a:tr>
              <a:tr h="30371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Район 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124,83</a:t>
                      </a:r>
                      <a:endParaRPr lang="ru-RU" sz="110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166,43</a:t>
                      </a:r>
                      <a:endParaRPr lang="ru-RU" sz="110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332,87</a:t>
                      </a:r>
                      <a:endParaRPr lang="ru-RU" sz="110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276,70</a:t>
                      </a:r>
                      <a:endParaRPr lang="ru-RU" sz="11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</a:rPr>
                        <a:t>116,58</a:t>
                      </a:r>
                      <a:endParaRPr lang="ru-RU" sz="1100" dirty="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</a:rPr>
                        <a:t>155,43</a:t>
                      </a:r>
                      <a:endParaRPr lang="ru-RU" sz="110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</a:rPr>
                        <a:t>310,87</a:t>
                      </a:r>
                      <a:endParaRPr lang="ru-RU" sz="1100" dirty="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</a:rPr>
                        <a:t>258,41</a:t>
                      </a:r>
                      <a:endParaRPr lang="ru-RU" sz="1100" dirty="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948950857"/>
                  </a:ext>
                </a:extLst>
              </a:tr>
              <a:tr h="3694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Разом: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1543,92</a:t>
                      </a:r>
                      <a:endParaRPr lang="ru-RU" sz="11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2058,56</a:t>
                      </a:r>
                      <a:endParaRPr lang="ru-RU" sz="11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4117,12</a:t>
                      </a:r>
                      <a:endParaRPr lang="ru-RU" sz="110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3422,35</a:t>
                      </a:r>
                      <a:endParaRPr lang="ru-RU" sz="11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</a:rPr>
                        <a:t>1469,64</a:t>
                      </a:r>
                      <a:endParaRPr lang="ru-RU" sz="110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</a:rPr>
                        <a:t>1959,51</a:t>
                      </a:r>
                      <a:endParaRPr lang="ru-RU" sz="110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</a:rPr>
                        <a:t>3919,03</a:t>
                      </a:r>
                      <a:endParaRPr lang="ru-RU" sz="110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</a:rPr>
                        <a:t>3257,69</a:t>
                      </a:r>
                      <a:endParaRPr lang="ru-RU" sz="1100" dirty="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859327797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3554221"/>
              </p:ext>
            </p:extLst>
          </p:nvPr>
        </p:nvGraphicFramePr>
        <p:xfrm>
          <a:off x="3540087" y="3569924"/>
          <a:ext cx="5520445" cy="2873945"/>
        </p:xfrm>
        <a:graphic>
          <a:graphicData uri="http://schemas.openxmlformats.org/drawingml/2006/table">
            <a:tbl>
              <a:tblPr firstRow="1" firstCol="1" bandRow="1">
                <a:tableStyleId>{1FECB4D8-DB02-4DC6-A0A2-4F2EBAE1DC90}</a:tableStyleId>
              </a:tblPr>
              <a:tblGrid>
                <a:gridCol w="1104089">
                  <a:extLst>
                    <a:ext uri="{9D8B030D-6E8A-4147-A177-3AD203B41FA5}">
                      <a16:colId xmlns:a16="http://schemas.microsoft.com/office/drawing/2014/main" xmlns="" val="9228692"/>
                    </a:ext>
                  </a:extLst>
                </a:gridCol>
                <a:gridCol w="1104089">
                  <a:extLst>
                    <a:ext uri="{9D8B030D-6E8A-4147-A177-3AD203B41FA5}">
                      <a16:colId xmlns:a16="http://schemas.microsoft.com/office/drawing/2014/main" xmlns="" val="4011773559"/>
                    </a:ext>
                  </a:extLst>
                </a:gridCol>
                <a:gridCol w="1104089">
                  <a:extLst>
                    <a:ext uri="{9D8B030D-6E8A-4147-A177-3AD203B41FA5}">
                      <a16:colId xmlns:a16="http://schemas.microsoft.com/office/drawing/2014/main" xmlns="" val="611751845"/>
                    </a:ext>
                  </a:extLst>
                </a:gridCol>
                <a:gridCol w="1104089">
                  <a:extLst>
                    <a:ext uri="{9D8B030D-6E8A-4147-A177-3AD203B41FA5}">
                      <a16:colId xmlns:a16="http://schemas.microsoft.com/office/drawing/2014/main" xmlns="" val="1581080837"/>
                    </a:ext>
                  </a:extLst>
                </a:gridCol>
                <a:gridCol w="1104089">
                  <a:extLst>
                    <a:ext uri="{9D8B030D-6E8A-4147-A177-3AD203B41FA5}">
                      <a16:colId xmlns:a16="http://schemas.microsoft.com/office/drawing/2014/main" xmlns="" val="3770070184"/>
                    </a:ext>
                  </a:extLst>
                </a:gridCol>
              </a:tblGrid>
              <a:tr h="204318"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 smtClean="0">
                          <a:effectLst/>
                        </a:rPr>
                        <a:t>Відхилення, грн  ∆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562419993"/>
                  </a:ext>
                </a:extLst>
              </a:tr>
              <a:tr h="38051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0" dirty="0">
                          <a:effectLst/>
                        </a:rPr>
                        <a:t>-5-</a:t>
                      </a:r>
                      <a:endParaRPr lang="ru-RU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0" dirty="0">
                          <a:effectLst/>
                        </a:rPr>
                        <a:t>-1-</a:t>
                      </a:r>
                      <a:endParaRPr lang="ru-RU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-2-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</a:rPr>
                        <a:t>-3-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</a:rPr>
                        <a:t>-4-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158278635"/>
                  </a:ext>
                </a:extLst>
              </a:tr>
              <a:tr h="38051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0">
                          <a:effectLst/>
                        </a:rPr>
                        <a:t>ГАЗель-3302</a:t>
                      </a:r>
                      <a:endParaRPr lang="ru-RU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ЗІЛ-Бичок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ЗІЛ-130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ЗІЛ-133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</a:rPr>
                        <a:t>відносне, %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4166775199"/>
                  </a:ext>
                </a:extLst>
              </a:tr>
              <a:tr h="38051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0" dirty="0" smtClean="0">
                          <a:effectLst/>
                        </a:rPr>
                        <a:t>42,55</a:t>
                      </a:r>
                      <a:endParaRPr lang="ru-RU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56,74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113,47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94,32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7%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069715034"/>
                  </a:ext>
                </a:extLst>
              </a:tr>
              <a:tr h="38051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0" dirty="0" smtClean="0">
                          <a:effectLst/>
                        </a:rPr>
                        <a:t>7,39</a:t>
                      </a:r>
                      <a:endParaRPr lang="ru-RU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9,86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19,72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16,39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3%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992363004"/>
                  </a:ext>
                </a:extLst>
              </a:tr>
              <a:tr h="38051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0" dirty="0" smtClean="0">
                          <a:effectLst/>
                        </a:rPr>
                        <a:t>16,09</a:t>
                      </a:r>
                      <a:endParaRPr lang="ru-RU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21,45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42,90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35,66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3%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97977558"/>
                  </a:ext>
                </a:extLst>
              </a:tr>
              <a:tr h="38051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0" dirty="0" smtClean="0">
                          <a:effectLst/>
                        </a:rPr>
                        <a:t>8,25</a:t>
                      </a:r>
                      <a:endParaRPr lang="ru-RU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11,00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22,00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</a:rPr>
                        <a:t>18,29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</a:rPr>
                        <a:t>7%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644462191"/>
                  </a:ext>
                </a:extLst>
              </a:tr>
              <a:tr h="38051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74,28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99,05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198,09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164,66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5%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8243805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79429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>
          <a:xfrm>
            <a:off x="187336" y="68793"/>
            <a:ext cx="11817327" cy="559858"/>
          </a:xfrm>
        </p:spPr>
        <p:txBody>
          <a:bodyPr/>
          <a:lstStyle/>
          <a:p>
            <a:pPr algn="ctr"/>
            <a:r>
              <a:rPr lang="uk-UA" dirty="0" smtClean="0"/>
              <a:t>Рекомендації щодо впровадження онлайн магазину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uk-UA" dirty="0"/>
              <a:t>Литвинова Є.Г. 076м-19з-1 // 18.12.2020 </a:t>
            </a:r>
            <a:endParaRPr lang="ru-RU" dirty="0"/>
          </a:p>
          <a:p>
            <a:endParaRPr lang="ru-RU" dirty="0"/>
          </a:p>
        </p:txBody>
      </p:sp>
      <p:pic>
        <p:nvPicPr>
          <p:cNvPr id="6" name="Project00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28650"/>
            <a:ext cx="12192000" cy="622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363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4721" y="2127579"/>
            <a:ext cx="7839075" cy="1833790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ru-RU" dirty="0" err="1" smtClean="0">
                <a:ln/>
              </a:rPr>
              <a:t>Доповідь</a:t>
            </a:r>
            <a:r>
              <a:rPr lang="ru-RU" dirty="0" smtClean="0">
                <a:ln/>
              </a:rPr>
              <a:t> завершено</a:t>
            </a:r>
            <a:br>
              <a:rPr lang="ru-RU" dirty="0" smtClean="0">
                <a:ln/>
              </a:rPr>
            </a:br>
            <a:r>
              <a:rPr lang="ru-RU" dirty="0" err="1" smtClean="0">
                <a:ln/>
              </a:rPr>
              <a:t>Дякую</a:t>
            </a:r>
            <a:r>
              <a:rPr lang="ru-RU" dirty="0" smtClean="0">
                <a:ln/>
              </a:rPr>
              <a:t> за </a:t>
            </a:r>
            <a:r>
              <a:rPr lang="ru-RU" dirty="0" err="1" smtClean="0">
                <a:ln/>
              </a:rPr>
              <a:t>увагу</a:t>
            </a:r>
            <a:r>
              <a:rPr lang="ru-RU" dirty="0" smtClean="0">
                <a:ln/>
              </a:rPr>
              <a:t>!</a:t>
            </a:r>
            <a:endParaRPr lang="ru-RU" dirty="0"/>
          </a:p>
        </p:txBody>
      </p:sp>
      <p:sp>
        <p:nvSpPr>
          <p:cNvPr id="12" name="Объект 11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uk-UA" dirty="0"/>
              <a:t>Литвинова Єлизавета Геннадіївна, 076м-19з-1</a:t>
            </a:r>
            <a:endParaRPr lang="ru-RU" dirty="0"/>
          </a:p>
          <a:p>
            <a:endParaRPr lang="ru-RU" dirty="0"/>
          </a:p>
        </p:txBody>
      </p:sp>
      <p:sp>
        <p:nvSpPr>
          <p:cNvPr id="13" name="Объект 1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ru-RU" dirty="0"/>
              <a:t>доц. </a:t>
            </a:r>
            <a:r>
              <a:rPr lang="ru-RU" dirty="0" err="1"/>
              <a:t>к.е.н</a:t>
            </a:r>
            <a:r>
              <a:rPr lang="ru-RU" dirty="0"/>
              <a:t>. </a:t>
            </a:r>
            <a:r>
              <a:rPr lang="ru-RU" dirty="0" err="1"/>
              <a:t>Чорнобаєв</a:t>
            </a:r>
            <a:r>
              <a:rPr lang="ru-RU" dirty="0"/>
              <a:t> В.В</a:t>
            </a:r>
          </a:p>
          <a:p>
            <a:endParaRPr lang="ru-RU" dirty="0"/>
          </a:p>
        </p:txBody>
      </p:sp>
      <p:sp>
        <p:nvSpPr>
          <p:cNvPr id="14" name="Объект 13"/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5" name="Объект 14"/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r>
              <a:rPr lang="uk-UA" dirty="0"/>
              <a:t>18.12.2020</a:t>
            </a:r>
            <a:endParaRPr lang="ru-RU" dirty="0"/>
          </a:p>
          <a:p>
            <a:endParaRPr lang="ru-RU" dirty="0"/>
          </a:p>
        </p:txBody>
      </p:sp>
      <p:sp>
        <p:nvSpPr>
          <p:cNvPr id="7" name="Объект 13"/>
          <p:cNvSpPr>
            <a:spLocks noGrp="1"/>
          </p:cNvSpPr>
          <p:nvPr>
            <p:ph sz="quarter" idx="15"/>
          </p:nvPr>
        </p:nvSpPr>
        <p:spPr>
          <a:xfrm>
            <a:off x="254721" y="6497600"/>
            <a:ext cx="5593629" cy="215984"/>
          </a:xfr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/>
          <a:lstStyle/>
          <a:p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199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71000"/>
                    </a14:imgEffect>
                    <a14:imgEffect>
                      <a14:saturation sat="101000"/>
                    </a14:imgEffect>
                    <a14:imgEffect>
                      <a14:brightnessContrast bright="16000" contrast="-32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uk-UA" dirty="0" smtClean="0"/>
              <a:t>Литвинова Є.Г. 076м-19з-1 // 18.12.2020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68880" y="906709"/>
            <a:ext cx="7863016" cy="50321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50000"/>
              </a:lnSpc>
              <a:spcAft>
                <a:spcPts val="0"/>
              </a:spcAft>
            </a:pPr>
            <a:r>
              <a:rPr lang="ru-RU" sz="20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Об'єкт</a:t>
            </a:r>
            <a:r>
              <a:rPr lang="ru-RU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дослідження</a:t>
            </a:r>
            <a:r>
              <a:rPr lang="ru-RU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торгове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підприємство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«Остапенко». </a:t>
            </a:r>
            <a:endParaRPr lang="ru-RU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50000"/>
              </a:lnSpc>
              <a:spcAft>
                <a:spcPts val="0"/>
              </a:spcAft>
            </a:pPr>
            <a:endParaRPr lang="ru-RU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50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Мета </a:t>
            </a:r>
            <a:r>
              <a:rPr lang="uk-UA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дослідження</a:t>
            </a:r>
            <a:r>
              <a:rPr lang="ru-RU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комплексний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аналізі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підприємства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«Остапенко» і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виду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діяльності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оцінці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конкурентоспроможності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продукції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підприємства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формуванні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пропозицій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щодо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підвищення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рівня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конкурентоспроможності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на ринку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продовольчих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товарів</a:t>
            </a:r>
            <a:endParaRPr lang="ru-RU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50000"/>
              </a:lnSpc>
              <a:spcAft>
                <a:spcPts val="0"/>
              </a:spcAft>
            </a:pPr>
            <a:endParaRPr lang="ru-RU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50000"/>
              </a:lnSpc>
              <a:spcAft>
                <a:spcPts val="0"/>
              </a:spcAft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Новизна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отриманих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результатів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полягає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поглибленні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теоретичних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уявлень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 напрямки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підвищення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конкурентоспроможності підприємств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малого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середнього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бізнесу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більш конкретизованій сфері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та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рекомендації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щодо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боротьби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наслідками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пандемії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торговельній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сфері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30235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/>
            <a:r>
              <a:rPr lang="uk-UA" dirty="0" smtClean="0"/>
              <a:t>Організаційна структура підприємства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uk-UA" dirty="0"/>
              <a:t>Литвинова Є.Г. 076м-19з-1 // 18.12.2020 </a:t>
            </a:r>
            <a:endParaRPr lang="ru-RU" dirty="0"/>
          </a:p>
          <a:p>
            <a:endParaRPr lang="ru-RU" dirty="0"/>
          </a:p>
        </p:txBody>
      </p:sp>
      <p:pic>
        <p:nvPicPr>
          <p:cNvPr id="4" name="Рисунок 3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604" b="100000" l="0" r="98733">
                        <a14:foregroundMark x1="48986" y1="12277" x2="48986" y2="12277"/>
                        <a14:foregroundMark x1="15589" y1="17733" x2="85932" y2="88982"/>
                        <a14:foregroundMark x1="33714" y1="89717" x2="42776" y2="87198"/>
                        <a14:foregroundMark x1="50444" y1="91710" x2="59506" y2="88248"/>
                        <a14:foregroundMark x1="40938" y1="23610" x2="59252" y2="22875"/>
                        <a14:foregroundMark x1="70532" y1="23400" x2="78390" y2="20357"/>
                        <a14:foregroundMark x1="46895" y1="8814" x2="50317" y2="8604"/>
                        <a14:backgroundMark x1="92776" y1="3463" x2="92776" y2="34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408" y="644814"/>
            <a:ext cx="10066884" cy="609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060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>
          <a:xfrm>
            <a:off x="176008" y="92131"/>
            <a:ext cx="7760120" cy="963613"/>
          </a:xfrm>
        </p:spPr>
        <p:txBody>
          <a:bodyPr/>
          <a:lstStyle/>
          <a:p>
            <a:r>
              <a:rPr lang="uk-UA" dirty="0" smtClean="0"/>
              <a:t>Точки доставки продовольчих товарів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uk-UA" dirty="0"/>
              <a:t>Литвинова Є.Г. 076м-19з-1 // 18.12.2020 </a:t>
            </a:r>
            <a:endParaRPr lang="ru-RU" dirty="0"/>
          </a:p>
          <a:p>
            <a:endParaRPr lang="ru-RU" dirty="0"/>
          </a:p>
        </p:txBody>
      </p:sp>
      <p:pic>
        <p:nvPicPr>
          <p:cNvPr id="4" name="Рисунок 3"/>
          <p:cNvPicPr/>
          <p:nvPr/>
        </p:nvPicPr>
        <p:blipFill>
          <a:blip r:embed="rId2"/>
          <a:stretch>
            <a:fillRect/>
          </a:stretch>
        </p:blipFill>
        <p:spPr>
          <a:xfrm>
            <a:off x="176008" y="691978"/>
            <a:ext cx="7954737" cy="56338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8843855"/>
              </p:ext>
            </p:extLst>
          </p:nvPr>
        </p:nvGraphicFramePr>
        <p:xfrm>
          <a:off x="7716155" y="2099700"/>
          <a:ext cx="4248000" cy="429768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tableStyleId>{7DF18680-E054-41AD-8BC1-D1AEF772440D}</a:tableStyleId>
              </a:tblPr>
              <a:tblGrid>
                <a:gridCol w="2124000">
                  <a:extLst>
                    <a:ext uri="{9D8B030D-6E8A-4147-A177-3AD203B41FA5}">
                      <a16:colId xmlns:a16="http://schemas.microsoft.com/office/drawing/2014/main" xmlns="" val="4075038449"/>
                    </a:ext>
                  </a:extLst>
                </a:gridCol>
                <a:gridCol w="2124000">
                  <a:extLst>
                    <a:ext uri="{9D8B030D-6E8A-4147-A177-3AD203B41FA5}">
                      <a16:colId xmlns:a16="http://schemas.microsoft.com/office/drawing/2014/main" xmlns="" val="3151753947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uk-UA" sz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Постачальники</a:t>
                      </a:r>
                      <a:endParaRPr lang="ru-RU" sz="12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Покупці</a:t>
                      </a:r>
                      <a:endParaRPr lang="ru-RU" sz="1200" dirty="0" smtClean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843253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200" cap="none" spc="0" dirty="0" smtClean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ТОВ АФ «</a:t>
                      </a:r>
                      <a:r>
                        <a:rPr lang="uk-UA" sz="1200" cap="none" spc="0" dirty="0" err="1" smtClean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Евріка</a:t>
                      </a:r>
                      <a:r>
                        <a:rPr lang="uk-UA" sz="1200" cap="none" spc="0" dirty="0" smtClean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»</a:t>
                      </a:r>
                      <a:r>
                        <a:rPr lang="en-US" sz="1200" cap="none" spc="0" dirty="0" smtClean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;</a:t>
                      </a:r>
                      <a:endParaRPr lang="ru-RU" sz="1400" cap="none" spc="0" dirty="0" smtClean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endParaRPr>
                    </a:p>
                    <a:p>
                      <a:endParaRPr lang="ru-RU" sz="1200" dirty="0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200" cap="none" spc="0" dirty="0" smtClean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ТОВ «</a:t>
                      </a:r>
                      <a:r>
                        <a:rPr lang="uk-UA" sz="1200" cap="none" spc="0" dirty="0" err="1" smtClean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Рітейл</a:t>
                      </a:r>
                      <a:r>
                        <a:rPr lang="uk-UA" sz="1200" cap="none" spc="0" dirty="0" smtClean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 Дніпро»;</a:t>
                      </a:r>
                      <a:endParaRPr lang="ru-RU" sz="1400" cap="none" spc="0" dirty="0" smtClean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endParaRPr>
                    </a:p>
                    <a:p>
                      <a:endParaRPr lang="ru-RU" sz="1200" dirty="0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174365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200" cap="none" spc="0" dirty="0" smtClean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АТ «Житомирський маслозавод»</a:t>
                      </a:r>
                      <a:r>
                        <a:rPr lang="en-US" sz="1200" cap="none" spc="0" dirty="0" smtClean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;</a:t>
                      </a:r>
                      <a:endParaRPr lang="ru-RU" sz="1400" cap="none" spc="0" dirty="0" smtClean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endParaRPr>
                    </a:p>
                    <a:p>
                      <a:endParaRPr lang="ru-RU" sz="1200" dirty="0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200" cap="none" spc="0" dirty="0" smtClean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ПП «</a:t>
                      </a:r>
                      <a:r>
                        <a:rPr lang="uk-UA" sz="1200" cap="none" spc="0" dirty="0" err="1" smtClean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Зернопродукт</a:t>
                      </a:r>
                      <a:r>
                        <a:rPr lang="uk-UA" sz="1200" cap="none" spc="0" dirty="0" smtClean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»;</a:t>
                      </a:r>
                      <a:endParaRPr lang="ru-RU" sz="1400" cap="none" spc="0" dirty="0" smtClean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endParaRPr>
                    </a:p>
                    <a:p>
                      <a:endParaRPr lang="ru-RU" sz="1200" dirty="0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2015958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uk-UA" sz="1200" cap="none" spc="0" dirty="0" smtClean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ТОВ «Імперія Жирів»</a:t>
                      </a:r>
                      <a:endParaRPr lang="ru-RU" sz="1200" dirty="0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200" cap="none" spc="0" dirty="0" smtClean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ТОВ «Бізнес </a:t>
                      </a:r>
                      <a:r>
                        <a:rPr lang="uk-UA" sz="1200" cap="none" spc="0" dirty="0" err="1" smtClean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Перформер</a:t>
                      </a:r>
                      <a:r>
                        <a:rPr lang="uk-UA" sz="1200" cap="none" spc="0" dirty="0" smtClean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»;</a:t>
                      </a:r>
                      <a:endParaRPr lang="ru-RU" sz="1400" cap="none" spc="0" dirty="0" smtClean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endParaRPr>
                    </a:p>
                    <a:p>
                      <a:endParaRPr lang="ru-RU" sz="1200" dirty="0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516707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200" cap="none" spc="0" dirty="0" smtClean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ТОВ «Галіція </a:t>
                      </a:r>
                      <a:r>
                        <a:rPr lang="uk-UA" sz="1200" cap="none" spc="0" dirty="0" err="1" smtClean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Трейд</a:t>
                      </a:r>
                      <a:r>
                        <a:rPr lang="uk-UA" sz="1200" cap="none" spc="0" dirty="0" smtClean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»</a:t>
                      </a:r>
                      <a:r>
                        <a:rPr lang="en-US" sz="1200" cap="none" spc="0" dirty="0" smtClean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;</a:t>
                      </a:r>
                      <a:endParaRPr lang="ru-RU" sz="1400" cap="none" spc="0" dirty="0" smtClean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endParaRPr>
                    </a:p>
                    <a:p>
                      <a:endParaRPr lang="ru-RU" sz="1200" dirty="0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200" cap="none" spc="0" dirty="0" smtClean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ТОВ «</a:t>
                      </a:r>
                      <a:r>
                        <a:rPr lang="uk-UA" sz="1200" cap="none" spc="0" dirty="0" err="1" smtClean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КорпусГруп</a:t>
                      </a:r>
                      <a:r>
                        <a:rPr lang="uk-UA" sz="1200" cap="none" spc="0" dirty="0" smtClean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 </a:t>
                      </a:r>
                      <a:r>
                        <a:rPr lang="uk-UA" sz="1200" cap="none" spc="0" dirty="0" err="1" smtClean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Комтек</a:t>
                      </a:r>
                      <a:r>
                        <a:rPr lang="uk-UA" sz="1200" cap="none" spc="0" dirty="0" smtClean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»;</a:t>
                      </a:r>
                      <a:endParaRPr lang="ru-RU" sz="1400" cap="none" spc="0" dirty="0" smtClean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endParaRPr>
                    </a:p>
                    <a:p>
                      <a:endParaRPr lang="ru-RU" sz="1200" dirty="0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1513802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200" cap="none" spc="0" dirty="0" smtClean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ТОВ «</a:t>
                      </a:r>
                      <a:r>
                        <a:rPr lang="uk-UA" sz="1200" cap="none" spc="0" dirty="0" err="1" smtClean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Вічунай</a:t>
                      </a:r>
                      <a:r>
                        <a:rPr lang="uk-UA" sz="1200" cap="none" spc="0" dirty="0" smtClean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-Україна» </a:t>
                      </a:r>
                      <a:r>
                        <a:rPr lang="en-US" sz="1200" cap="none" spc="0" dirty="0" smtClean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;</a:t>
                      </a:r>
                      <a:endParaRPr lang="ru-RU" sz="1400" b="0" cap="none" spc="0" dirty="0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200" cap="none" spc="0" dirty="0" smtClean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ТОВ «</a:t>
                      </a:r>
                      <a:r>
                        <a:rPr lang="uk-UA" sz="1200" cap="none" spc="0" dirty="0" err="1" smtClean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Амарін</a:t>
                      </a:r>
                      <a:r>
                        <a:rPr lang="uk-UA" sz="1200" cap="none" spc="0" dirty="0" smtClean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 </a:t>
                      </a:r>
                      <a:r>
                        <a:rPr lang="uk-UA" sz="1200" cap="none" spc="0" dirty="0" err="1" smtClean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Трейд</a:t>
                      </a:r>
                      <a:r>
                        <a:rPr lang="uk-UA" sz="1200" cap="none" spc="0" dirty="0" smtClean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» ;</a:t>
                      </a:r>
                      <a:endParaRPr lang="ru-RU" sz="1400" cap="none" spc="0" dirty="0" smtClean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endParaRPr>
                    </a:p>
                    <a:p>
                      <a:endParaRPr lang="ru-RU" sz="1200" dirty="0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971170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200" cap="none" spc="0" dirty="0" smtClean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ТОВ «Таламус ЛТД»</a:t>
                      </a:r>
                      <a:r>
                        <a:rPr lang="en-US" sz="1200" cap="none" spc="0" dirty="0" smtClean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;</a:t>
                      </a:r>
                      <a:endParaRPr lang="ru-RU" sz="1400" b="0" cap="none" spc="0" dirty="0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200" cap="none" spc="0" dirty="0" smtClean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ТОВ «Омега </a:t>
                      </a:r>
                      <a:r>
                        <a:rPr lang="uk-UA" sz="1200" cap="none" spc="0" dirty="0" err="1" smtClean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Логістик</a:t>
                      </a:r>
                      <a:r>
                        <a:rPr lang="uk-UA" sz="1200" cap="none" spc="0" dirty="0" smtClean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»;</a:t>
                      </a:r>
                      <a:endParaRPr lang="ru-RU" sz="1400" cap="none" spc="0" dirty="0" smtClean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endParaRPr>
                    </a:p>
                    <a:p>
                      <a:endParaRPr lang="ru-RU" sz="1200" dirty="0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1069176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200" cap="none" spc="0" dirty="0" smtClean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ТОВ «</a:t>
                      </a:r>
                      <a:r>
                        <a:rPr lang="uk-UA" sz="1200" cap="none" spc="0" dirty="0" err="1" smtClean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Лаверна</a:t>
                      </a:r>
                      <a:r>
                        <a:rPr lang="uk-UA" sz="1200" cap="none" spc="0" dirty="0" smtClean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»</a:t>
                      </a:r>
                      <a:r>
                        <a:rPr lang="en-US" sz="1200" cap="none" spc="0" dirty="0" smtClean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;</a:t>
                      </a:r>
                      <a:endParaRPr lang="ru-RU" sz="1400" b="0" cap="none" spc="0" dirty="0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200" cap="none" spc="0" dirty="0" smtClean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ТОВ «</a:t>
                      </a:r>
                      <a:r>
                        <a:rPr lang="uk-UA" sz="1200" cap="none" spc="0" dirty="0" err="1" smtClean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Сілена</a:t>
                      </a:r>
                      <a:r>
                        <a:rPr lang="uk-UA" sz="1200" cap="none" spc="0" dirty="0" smtClean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 Консалт»</a:t>
                      </a:r>
                      <a:r>
                        <a:rPr lang="uk-UA" sz="1200" cap="none" spc="0" baseline="0" dirty="0" smtClean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 </a:t>
                      </a:r>
                      <a:endParaRPr lang="ru-RU" sz="1200" dirty="0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7695953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200" cap="none" spc="0" dirty="0" smtClean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ТОВ «Фірма </a:t>
                      </a:r>
                      <a:r>
                        <a:rPr lang="uk-UA" sz="1200" cap="none" spc="0" dirty="0" err="1" smtClean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Візард</a:t>
                      </a:r>
                      <a:r>
                        <a:rPr lang="uk-UA" sz="1200" cap="none" spc="0" dirty="0" smtClean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» та інші.</a:t>
                      </a:r>
                      <a:endParaRPr lang="ru-RU" sz="1400" b="0" cap="none" spc="0" dirty="0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200" cap="none" spc="0" dirty="0" smtClean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ТОВ «А-Маркет»;</a:t>
                      </a:r>
                      <a:endParaRPr lang="ru-RU" sz="1400" cap="none" spc="0" dirty="0" smtClean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endParaRPr>
                    </a:p>
                    <a:p>
                      <a:endParaRPr lang="ru-RU" sz="1200" dirty="0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426010694"/>
                  </a:ext>
                </a:extLst>
              </a:tr>
            </a:tbl>
          </a:graphicData>
        </a:graphic>
      </p:graphicFrame>
      <p:sp>
        <p:nvSpPr>
          <p:cNvPr id="10" name="Текст 1"/>
          <p:cNvSpPr txBox="1">
            <a:spLocks/>
          </p:cNvSpPr>
          <p:nvPr/>
        </p:nvSpPr>
        <p:spPr>
          <a:xfrm>
            <a:off x="8144247" y="1546340"/>
            <a:ext cx="4047753" cy="9636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dirty="0" smtClean="0"/>
              <a:t>Основні контрагенти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50930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>
          <a:xfrm>
            <a:off x="271849" y="220889"/>
            <a:ext cx="11817327" cy="963613"/>
          </a:xfrm>
        </p:spPr>
        <p:txBody>
          <a:bodyPr/>
          <a:lstStyle/>
          <a:p>
            <a:r>
              <a:rPr lang="uk-UA" dirty="0" smtClean="0"/>
              <a:t>Аналіз виручки та витрат підприємства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uk-UA" dirty="0"/>
              <a:t>Литвинова Є.Г. 076м-19з-1 // 18.12.2020 </a:t>
            </a:r>
            <a:endParaRPr lang="ru-RU" dirty="0"/>
          </a:p>
          <a:p>
            <a:endParaRPr lang="ru-RU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9235461"/>
              </p:ext>
            </p:extLst>
          </p:nvPr>
        </p:nvGraphicFramePr>
        <p:xfrm>
          <a:off x="271849" y="728666"/>
          <a:ext cx="6275799" cy="2714259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1255160">
                  <a:extLst>
                    <a:ext uri="{9D8B030D-6E8A-4147-A177-3AD203B41FA5}">
                      <a16:colId xmlns:a16="http://schemas.microsoft.com/office/drawing/2014/main" xmlns="" val="3722613944"/>
                    </a:ext>
                  </a:extLst>
                </a:gridCol>
                <a:gridCol w="1255160">
                  <a:extLst>
                    <a:ext uri="{9D8B030D-6E8A-4147-A177-3AD203B41FA5}">
                      <a16:colId xmlns:a16="http://schemas.microsoft.com/office/drawing/2014/main" xmlns="" val="93168193"/>
                    </a:ext>
                  </a:extLst>
                </a:gridCol>
                <a:gridCol w="1255160">
                  <a:extLst>
                    <a:ext uri="{9D8B030D-6E8A-4147-A177-3AD203B41FA5}">
                      <a16:colId xmlns:a16="http://schemas.microsoft.com/office/drawing/2014/main" xmlns="" val="1675369572"/>
                    </a:ext>
                  </a:extLst>
                </a:gridCol>
                <a:gridCol w="1156493">
                  <a:extLst>
                    <a:ext uri="{9D8B030D-6E8A-4147-A177-3AD203B41FA5}">
                      <a16:colId xmlns:a16="http://schemas.microsoft.com/office/drawing/2014/main" xmlns="" val="2031235625"/>
                    </a:ext>
                  </a:extLst>
                </a:gridCol>
                <a:gridCol w="1353826">
                  <a:extLst>
                    <a:ext uri="{9D8B030D-6E8A-4147-A177-3AD203B41FA5}">
                      <a16:colId xmlns:a16="http://schemas.microsoft.com/office/drawing/2014/main" xmlns="" val="1401388764"/>
                    </a:ext>
                  </a:extLst>
                </a:gridCol>
              </a:tblGrid>
              <a:tr h="600814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</a:rPr>
                        <a:t>Показники відповідно до </a:t>
                      </a:r>
                      <a:r>
                        <a:rPr lang="uk-UA" sz="1200" dirty="0" smtClean="0">
                          <a:effectLst/>
                        </a:rPr>
                        <a:t>декларацій, грн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</a:rPr>
                        <a:t>Періоди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26588045"/>
                  </a:ext>
                </a:extLst>
              </a:tr>
              <a:tr h="47098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</a:rPr>
                        <a:t>2016 рік</a:t>
                      </a:r>
                      <a:endParaRPr lang="ru-RU" sz="11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</a:rPr>
                        <a:t>(4 </a:t>
                      </a:r>
                      <a:r>
                        <a:rPr lang="uk-UA" sz="1200" dirty="0" err="1">
                          <a:effectLst/>
                        </a:rPr>
                        <a:t>Кв</a:t>
                      </a:r>
                      <a:r>
                        <a:rPr lang="uk-UA" sz="1200" dirty="0">
                          <a:effectLst/>
                        </a:rPr>
                        <a:t>)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</a:rPr>
                        <a:t>2017 рік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2018 рік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</a:rPr>
                        <a:t>2019 рік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57382486"/>
                  </a:ext>
                </a:extLst>
              </a:tr>
              <a:tr h="27729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-1-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</a:rPr>
                        <a:t>-3-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-4-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-5-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-6-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44162906"/>
                  </a:ext>
                </a:extLst>
              </a:tr>
              <a:tr h="54393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 smtClean="0">
                          <a:effectLst/>
                        </a:rPr>
                        <a:t>Валовий</a:t>
                      </a:r>
                      <a:r>
                        <a:rPr lang="uk-UA" sz="1200" baseline="0" dirty="0" smtClean="0">
                          <a:effectLst/>
                        </a:rPr>
                        <a:t> дохід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</a:rPr>
                        <a:t>972 465,00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</a:rPr>
                        <a:t>9 780 220,1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13 600 414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</a:rPr>
                        <a:t>10 568 989,00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82812396"/>
                  </a:ext>
                </a:extLst>
              </a:tr>
              <a:tr h="27729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 smtClean="0">
                          <a:effectLst/>
                        </a:rPr>
                        <a:t>Витрати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962 541,79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</a:rPr>
                        <a:t>9 681 948,89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13 480 958,37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</a:rPr>
                        <a:t>10 446 846,92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06822747"/>
                  </a:ext>
                </a:extLst>
              </a:tr>
              <a:tr h="54393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</a:rPr>
                        <a:t>Чистий </a:t>
                      </a:r>
                      <a:r>
                        <a:rPr lang="uk-UA" sz="1200" dirty="0" smtClean="0">
                          <a:effectLst/>
                        </a:rPr>
                        <a:t>дохід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9 924,21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</a:rPr>
                        <a:t>98 271,21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</a:rPr>
                        <a:t>764 282,00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</a:rPr>
                        <a:t>1 220 142,08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94512755"/>
                  </a:ext>
                </a:extLst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6843981"/>
              </p:ext>
            </p:extLst>
          </p:nvPr>
        </p:nvGraphicFramePr>
        <p:xfrm>
          <a:off x="271850" y="3600820"/>
          <a:ext cx="6275798" cy="2567112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1261384">
                  <a:extLst>
                    <a:ext uri="{9D8B030D-6E8A-4147-A177-3AD203B41FA5}">
                      <a16:colId xmlns:a16="http://schemas.microsoft.com/office/drawing/2014/main" xmlns="" val="3852045238"/>
                    </a:ext>
                  </a:extLst>
                </a:gridCol>
                <a:gridCol w="913275">
                  <a:extLst>
                    <a:ext uri="{9D8B030D-6E8A-4147-A177-3AD203B41FA5}">
                      <a16:colId xmlns:a16="http://schemas.microsoft.com/office/drawing/2014/main" xmlns="" val="1501481700"/>
                    </a:ext>
                  </a:extLst>
                </a:gridCol>
                <a:gridCol w="1175468">
                  <a:extLst>
                    <a:ext uri="{9D8B030D-6E8A-4147-A177-3AD203B41FA5}">
                      <a16:colId xmlns:a16="http://schemas.microsoft.com/office/drawing/2014/main" xmlns="" val="252151392"/>
                    </a:ext>
                  </a:extLst>
                </a:gridCol>
                <a:gridCol w="875101">
                  <a:extLst>
                    <a:ext uri="{9D8B030D-6E8A-4147-A177-3AD203B41FA5}">
                      <a16:colId xmlns:a16="http://schemas.microsoft.com/office/drawing/2014/main" xmlns="" val="2788124333"/>
                    </a:ext>
                  </a:extLst>
                </a:gridCol>
                <a:gridCol w="1025285">
                  <a:extLst>
                    <a:ext uri="{9D8B030D-6E8A-4147-A177-3AD203B41FA5}">
                      <a16:colId xmlns:a16="http://schemas.microsoft.com/office/drawing/2014/main" xmlns="" val="1551456321"/>
                    </a:ext>
                  </a:extLst>
                </a:gridCol>
                <a:gridCol w="1025285">
                  <a:extLst>
                    <a:ext uri="{9D8B030D-6E8A-4147-A177-3AD203B41FA5}">
                      <a16:colId xmlns:a16="http://schemas.microsoft.com/office/drawing/2014/main" xmlns="" val="23374446"/>
                    </a:ext>
                  </a:extLst>
                </a:gridCol>
              </a:tblGrid>
              <a:tr h="517992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  <a:sym typeface="Symbol" panose="05050102010706020507" pitchFamily="18" charset="2"/>
                        </a:rPr>
                        <a:t></a:t>
                      </a:r>
                      <a:r>
                        <a:rPr lang="uk-UA" sz="1200" baseline="-25000" dirty="0">
                          <a:effectLst/>
                        </a:rPr>
                        <a:t>t</a:t>
                      </a:r>
                      <a:r>
                        <a:rPr lang="uk-UA" sz="1200" dirty="0">
                          <a:effectLst/>
                        </a:rPr>
                        <a:t>, Абсолютне відхилення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</a:rPr>
                        <a:t>Темп зростання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97383477"/>
                  </a:ext>
                </a:extLst>
              </a:tr>
              <a:tr h="42796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0" baseline="30000" dirty="0">
                          <a:solidFill>
                            <a:schemeClr val="tx1"/>
                          </a:solidFill>
                          <a:effectLst/>
                        </a:rPr>
                        <a:t>2017</a:t>
                      </a:r>
                      <a:r>
                        <a:rPr lang="uk-UA" sz="1600" b="0" dirty="0">
                          <a:solidFill>
                            <a:schemeClr val="tx1"/>
                          </a:solidFill>
                          <a:effectLst/>
                        </a:rPr>
                        <a:t>/</a:t>
                      </a:r>
                      <a:r>
                        <a:rPr lang="uk-UA" sz="1600" b="0" baseline="-25000" dirty="0">
                          <a:solidFill>
                            <a:schemeClr val="tx1"/>
                          </a:solidFill>
                          <a:effectLst/>
                        </a:rPr>
                        <a:t>2016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0" baseline="30000" dirty="0">
                          <a:solidFill>
                            <a:schemeClr val="tx1"/>
                          </a:solidFill>
                          <a:effectLst/>
                        </a:rPr>
                        <a:t>2018</a:t>
                      </a:r>
                      <a:r>
                        <a:rPr lang="uk-UA" sz="1600" b="0" dirty="0">
                          <a:solidFill>
                            <a:schemeClr val="tx1"/>
                          </a:solidFill>
                          <a:effectLst/>
                        </a:rPr>
                        <a:t>/</a:t>
                      </a:r>
                      <a:r>
                        <a:rPr lang="uk-UA" sz="1600" b="0" baseline="-25000" dirty="0">
                          <a:solidFill>
                            <a:schemeClr val="tx1"/>
                          </a:solidFill>
                          <a:effectLst/>
                        </a:rPr>
                        <a:t>2017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0" baseline="30000">
                          <a:solidFill>
                            <a:schemeClr val="tx1"/>
                          </a:solidFill>
                          <a:effectLst/>
                        </a:rPr>
                        <a:t>2019</a:t>
                      </a:r>
                      <a:r>
                        <a:rPr lang="uk-UA" sz="1600" b="0">
                          <a:solidFill>
                            <a:schemeClr val="tx1"/>
                          </a:solidFill>
                          <a:effectLst/>
                        </a:rPr>
                        <a:t>/</a:t>
                      </a:r>
                      <a:r>
                        <a:rPr lang="uk-UA" sz="1600" b="0" baseline="-25000">
                          <a:solidFill>
                            <a:schemeClr val="tx1"/>
                          </a:solidFill>
                          <a:effectLst/>
                        </a:rPr>
                        <a:t>2018</a:t>
                      </a:r>
                      <a:endParaRPr lang="ru-RU" sz="11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0" baseline="30000">
                          <a:solidFill>
                            <a:schemeClr val="tx1"/>
                          </a:solidFill>
                          <a:effectLst/>
                        </a:rPr>
                        <a:t>2017</a:t>
                      </a:r>
                      <a:r>
                        <a:rPr lang="uk-UA" sz="1600" b="0">
                          <a:solidFill>
                            <a:schemeClr val="tx1"/>
                          </a:solidFill>
                          <a:effectLst/>
                        </a:rPr>
                        <a:t>/</a:t>
                      </a:r>
                      <a:r>
                        <a:rPr lang="uk-UA" sz="1600" b="0" baseline="-25000">
                          <a:solidFill>
                            <a:schemeClr val="tx1"/>
                          </a:solidFill>
                          <a:effectLst/>
                        </a:rPr>
                        <a:t>2016</a:t>
                      </a:r>
                      <a:endParaRPr lang="ru-RU" sz="11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0" baseline="30000">
                          <a:solidFill>
                            <a:schemeClr val="tx1"/>
                          </a:solidFill>
                          <a:effectLst/>
                        </a:rPr>
                        <a:t>2018</a:t>
                      </a:r>
                      <a:r>
                        <a:rPr lang="uk-UA" sz="1600" b="0">
                          <a:solidFill>
                            <a:schemeClr val="tx1"/>
                          </a:solidFill>
                          <a:effectLst/>
                        </a:rPr>
                        <a:t>/</a:t>
                      </a:r>
                      <a:r>
                        <a:rPr lang="uk-UA" sz="1600" b="0" baseline="-25000">
                          <a:solidFill>
                            <a:schemeClr val="tx1"/>
                          </a:solidFill>
                          <a:effectLst/>
                        </a:rPr>
                        <a:t>2017</a:t>
                      </a:r>
                      <a:endParaRPr lang="ru-RU" sz="11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0" baseline="30000">
                          <a:solidFill>
                            <a:schemeClr val="tx1"/>
                          </a:solidFill>
                          <a:effectLst/>
                        </a:rPr>
                        <a:t>2019</a:t>
                      </a:r>
                      <a:r>
                        <a:rPr lang="uk-UA" sz="1600" b="0">
                          <a:solidFill>
                            <a:schemeClr val="tx1"/>
                          </a:solidFill>
                          <a:effectLst/>
                        </a:rPr>
                        <a:t>/</a:t>
                      </a:r>
                      <a:r>
                        <a:rPr lang="uk-UA" sz="1600" b="0" baseline="-25000">
                          <a:solidFill>
                            <a:schemeClr val="tx1"/>
                          </a:solidFill>
                          <a:effectLst/>
                        </a:rPr>
                        <a:t>2018</a:t>
                      </a:r>
                      <a:endParaRPr lang="ru-RU" sz="11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919274713"/>
                  </a:ext>
                </a:extLst>
              </a:tr>
              <a:tr h="2401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0" dirty="0" smtClean="0">
                          <a:solidFill>
                            <a:schemeClr val="tx1"/>
                          </a:solidFill>
                          <a:effectLst/>
                        </a:rPr>
                        <a:t>-7-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0" dirty="0" smtClean="0">
                          <a:solidFill>
                            <a:schemeClr val="tx1"/>
                          </a:solidFill>
                          <a:effectLst/>
                        </a:rPr>
                        <a:t>-8-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0" dirty="0" smtClean="0">
                          <a:solidFill>
                            <a:schemeClr val="tx1"/>
                          </a:solidFill>
                          <a:effectLst/>
                        </a:rPr>
                        <a:t>-9-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0" dirty="0" smtClean="0">
                          <a:solidFill>
                            <a:schemeClr val="tx1"/>
                          </a:solidFill>
                          <a:effectLst/>
                        </a:rPr>
                        <a:t>-10-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0" dirty="0" smtClean="0">
                          <a:solidFill>
                            <a:schemeClr val="tx1"/>
                          </a:solidFill>
                          <a:effectLst/>
                        </a:rPr>
                        <a:t>-11-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0" dirty="0" smtClean="0">
                          <a:solidFill>
                            <a:schemeClr val="tx1"/>
                          </a:solidFill>
                          <a:effectLst/>
                        </a:rPr>
                        <a:t>-12-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469331741"/>
                  </a:ext>
                </a:extLst>
              </a:tr>
              <a:tr h="52506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0" dirty="0">
                          <a:solidFill>
                            <a:schemeClr val="tx1"/>
                          </a:solidFill>
                          <a:effectLst/>
                        </a:rPr>
                        <a:t>8 807 755,10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0" dirty="0">
                          <a:solidFill>
                            <a:schemeClr val="tx1"/>
                          </a:solidFill>
                          <a:effectLst/>
                        </a:rPr>
                        <a:t>3820193,9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0" dirty="0">
                          <a:solidFill>
                            <a:schemeClr val="tx1"/>
                          </a:solidFill>
                          <a:effectLst/>
                        </a:rPr>
                        <a:t>-3031425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0" dirty="0">
                          <a:solidFill>
                            <a:schemeClr val="tx1"/>
                          </a:solidFill>
                          <a:effectLst/>
                        </a:rPr>
                        <a:t>1005,7%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0">
                          <a:solidFill>
                            <a:schemeClr val="tx1"/>
                          </a:solidFill>
                          <a:effectLst/>
                        </a:rPr>
                        <a:t>139,06%</a:t>
                      </a:r>
                      <a:endParaRPr lang="ru-RU" sz="11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0" dirty="0">
                          <a:solidFill>
                            <a:schemeClr val="tx1"/>
                          </a:solidFill>
                          <a:effectLst/>
                        </a:rPr>
                        <a:t>77,71%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258679459"/>
                  </a:ext>
                </a:extLst>
              </a:tr>
              <a:tr h="4311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0" dirty="0">
                          <a:solidFill>
                            <a:schemeClr val="tx1"/>
                          </a:solidFill>
                          <a:effectLst/>
                        </a:rPr>
                        <a:t>8 719 407,10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0" dirty="0">
                          <a:solidFill>
                            <a:schemeClr val="tx1"/>
                          </a:solidFill>
                          <a:effectLst/>
                        </a:rPr>
                        <a:t>3 799 009,48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0">
                          <a:solidFill>
                            <a:schemeClr val="tx1"/>
                          </a:solidFill>
                          <a:effectLst/>
                        </a:rPr>
                        <a:t>-3 034 111,45</a:t>
                      </a:r>
                      <a:endParaRPr lang="ru-RU" sz="11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0" dirty="0">
                          <a:solidFill>
                            <a:schemeClr val="tx1"/>
                          </a:solidFill>
                          <a:effectLst/>
                        </a:rPr>
                        <a:t>1005,9%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0" dirty="0">
                          <a:solidFill>
                            <a:schemeClr val="tx1"/>
                          </a:solidFill>
                          <a:effectLst/>
                        </a:rPr>
                        <a:t>139,24%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0" dirty="0">
                          <a:solidFill>
                            <a:schemeClr val="tx1"/>
                          </a:solidFill>
                          <a:effectLst/>
                        </a:rPr>
                        <a:t>77,49%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184576387"/>
                  </a:ext>
                </a:extLst>
              </a:tr>
              <a:tr h="424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0" dirty="0">
                          <a:solidFill>
                            <a:schemeClr val="tx1"/>
                          </a:solidFill>
                          <a:effectLst/>
                        </a:rPr>
                        <a:t>88 347,00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0">
                          <a:solidFill>
                            <a:schemeClr val="tx1"/>
                          </a:solidFill>
                          <a:effectLst/>
                        </a:rPr>
                        <a:t>666 010,79</a:t>
                      </a:r>
                      <a:endParaRPr lang="ru-RU" sz="11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0" dirty="0">
                          <a:solidFill>
                            <a:schemeClr val="tx1"/>
                          </a:solidFill>
                          <a:effectLst/>
                        </a:rPr>
                        <a:t>455 860,08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0">
                          <a:solidFill>
                            <a:schemeClr val="tx1"/>
                          </a:solidFill>
                          <a:effectLst/>
                        </a:rPr>
                        <a:t>990,2%</a:t>
                      </a:r>
                      <a:endParaRPr lang="ru-RU" sz="11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0" dirty="0">
                          <a:solidFill>
                            <a:schemeClr val="tx1"/>
                          </a:solidFill>
                          <a:effectLst/>
                        </a:rPr>
                        <a:t>777,73%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0" dirty="0">
                          <a:solidFill>
                            <a:schemeClr val="tx1"/>
                          </a:solidFill>
                          <a:effectLst/>
                        </a:rPr>
                        <a:t>159,65%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472079686"/>
                  </a:ext>
                </a:extLst>
              </a:tr>
            </a:tbl>
          </a:graphicData>
        </a:graphic>
      </p:graphicFrame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1244382054"/>
              </p:ext>
            </p:extLst>
          </p:nvPr>
        </p:nvGraphicFramePr>
        <p:xfrm>
          <a:off x="6547648" y="702695"/>
          <a:ext cx="5591704" cy="56231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988287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>
          <a:xfrm>
            <a:off x="1807528" y="773339"/>
            <a:ext cx="8967991" cy="963613"/>
          </a:xfrm>
        </p:spPr>
        <p:txBody>
          <a:bodyPr/>
          <a:lstStyle/>
          <a:p>
            <a:r>
              <a:rPr lang="uk-UA" dirty="0" smtClean="0"/>
              <a:t>Аналіз показників рентабельності підприємства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uk-UA" dirty="0"/>
              <a:t>Литвинова Є.Г. 076м-19з-1 // 18.12.2020 </a:t>
            </a:r>
            <a:endParaRPr lang="ru-RU" dirty="0"/>
          </a:p>
          <a:p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4802038"/>
              </p:ext>
            </p:extLst>
          </p:nvPr>
        </p:nvGraphicFramePr>
        <p:xfrm>
          <a:off x="1807528" y="2088645"/>
          <a:ext cx="8644095" cy="2865701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2321169">
                  <a:extLst>
                    <a:ext uri="{9D8B030D-6E8A-4147-A177-3AD203B41FA5}">
                      <a16:colId xmlns:a16="http://schemas.microsoft.com/office/drawing/2014/main" xmlns="" val="1300854508"/>
                    </a:ext>
                  </a:extLst>
                </a:gridCol>
                <a:gridCol w="1459523">
                  <a:extLst>
                    <a:ext uri="{9D8B030D-6E8A-4147-A177-3AD203B41FA5}">
                      <a16:colId xmlns:a16="http://schemas.microsoft.com/office/drawing/2014/main" xmlns="" val="3003724749"/>
                    </a:ext>
                  </a:extLst>
                </a:gridCol>
                <a:gridCol w="1617785">
                  <a:extLst>
                    <a:ext uri="{9D8B030D-6E8A-4147-A177-3AD203B41FA5}">
                      <a16:colId xmlns:a16="http://schemas.microsoft.com/office/drawing/2014/main" xmlns="" val="1261192954"/>
                    </a:ext>
                  </a:extLst>
                </a:gridCol>
                <a:gridCol w="1652954">
                  <a:extLst>
                    <a:ext uri="{9D8B030D-6E8A-4147-A177-3AD203B41FA5}">
                      <a16:colId xmlns:a16="http://schemas.microsoft.com/office/drawing/2014/main" xmlns="" val="548069667"/>
                    </a:ext>
                  </a:extLst>
                </a:gridCol>
                <a:gridCol w="1592664">
                  <a:extLst>
                    <a:ext uri="{9D8B030D-6E8A-4147-A177-3AD203B41FA5}">
                      <a16:colId xmlns:a16="http://schemas.microsoft.com/office/drawing/2014/main" xmlns="" val="142328372"/>
                    </a:ext>
                  </a:extLst>
                </a:gridCol>
              </a:tblGrid>
              <a:tr h="35331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kern="1400" spc="-50" dirty="0">
                          <a:effectLst/>
                        </a:rPr>
                        <a:t>Показники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2016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2017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2018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2019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13269441"/>
                  </a:ext>
                </a:extLst>
              </a:tr>
              <a:tr h="37955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kern="1400" spc="-50" dirty="0">
                          <a:effectLst/>
                        </a:rPr>
                        <a:t>-1-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kern="1400" spc="-50">
                          <a:effectLst/>
                        </a:rPr>
                        <a:t>-2-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kern="1400" spc="-50">
                          <a:effectLst/>
                        </a:rPr>
                        <a:t>-3-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kern="1400" spc="-50" dirty="0">
                          <a:effectLst/>
                        </a:rPr>
                        <a:t>-4-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kern="1400" spc="-50">
                          <a:effectLst/>
                        </a:rPr>
                        <a:t>-5-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141602502"/>
                  </a:ext>
                </a:extLst>
              </a:tr>
              <a:tr h="122161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Рентабельність за валовим прибутком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kern="1400" spc="-50">
                          <a:effectLst/>
                        </a:rPr>
                        <a:t>1,02%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kern="1400" spc="-50" dirty="0">
                          <a:effectLst/>
                        </a:rPr>
                        <a:t>1,005%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kern="1400" spc="-50" dirty="0">
                          <a:effectLst/>
                        </a:rPr>
                        <a:t>5,619%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kern="1400" spc="-50">
                          <a:effectLst/>
                        </a:rPr>
                        <a:t>11,544%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940567887"/>
                  </a:ext>
                </a:extLst>
              </a:tr>
              <a:tr h="91121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Рентабельність продукції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kern="1400" spc="-50">
                          <a:effectLst/>
                        </a:rPr>
                        <a:t>1,323%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kern="1400" spc="-50">
                          <a:effectLst/>
                        </a:rPr>
                        <a:t>1,158%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kern="1400" spc="-50" dirty="0">
                          <a:effectLst/>
                        </a:rPr>
                        <a:t>6,213%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kern="1400" spc="-50" dirty="0">
                          <a:effectLst/>
                        </a:rPr>
                        <a:t>13,848%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797114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05101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uk-UA" dirty="0"/>
              <a:t>Литвинова Є.Г. 076м-19з-1 // 18.12.2020 </a:t>
            </a:r>
            <a:endParaRPr lang="ru-RU" dirty="0"/>
          </a:p>
          <a:p>
            <a:endParaRPr lang="ru-RU" dirty="0"/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955778764"/>
              </p:ext>
            </p:extLst>
          </p:nvPr>
        </p:nvGraphicFramePr>
        <p:xfrm>
          <a:off x="0" y="118040"/>
          <a:ext cx="12192000" cy="63258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911773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>
          <a:xfrm>
            <a:off x="1928609" y="220888"/>
            <a:ext cx="8529841" cy="963613"/>
          </a:xfrm>
        </p:spPr>
        <p:txBody>
          <a:bodyPr/>
          <a:lstStyle/>
          <a:p>
            <a:r>
              <a:rPr lang="uk-UA" dirty="0" smtClean="0"/>
              <a:t>Аналіз логістичних процесів підприємства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uk-UA" dirty="0"/>
              <a:t>Литвинова Є.Г. 076м-19з-1 // 18.12.2020 </a:t>
            </a:r>
            <a:endParaRPr lang="ru-RU" dirty="0"/>
          </a:p>
          <a:p>
            <a:endParaRPr lang="ru-RU" dirty="0"/>
          </a:p>
        </p:txBody>
      </p:sp>
      <p:pic>
        <p:nvPicPr>
          <p:cNvPr id="4" name="Рисунок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2709" y="702694"/>
            <a:ext cx="5169877" cy="5454423"/>
          </a:xfrm>
          <a:prstGeom prst="rect">
            <a:avLst/>
          </a:prstGeom>
        </p:spPr>
      </p:pic>
      <p:pic>
        <p:nvPicPr>
          <p:cNvPr id="5" name="Рисунок 4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51"/>
          <a:stretch/>
        </p:blipFill>
        <p:spPr bwMode="auto">
          <a:xfrm>
            <a:off x="124642" y="702694"/>
            <a:ext cx="6891541" cy="550941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823858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>
          <a:xfrm>
            <a:off x="349771" y="524168"/>
            <a:ext cx="5433646" cy="1043032"/>
          </a:xfrm>
        </p:spPr>
        <p:txBody>
          <a:bodyPr/>
          <a:lstStyle/>
          <a:p>
            <a:r>
              <a:rPr lang="uk-UA" dirty="0" smtClean="0"/>
              <a:t>Аналіз автопарку підприємства «Остапенко»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uk-UA" dirty="0"/>
              <a:t>Литвинова Є.Г. 076м-19з-1 // 18.12.2020 </a:t>
            </a:r>
            <a:endParaRPr lang="ru-RU" dirty="0"/>
          </a:p>
          <a:p>
            <a:endParaRPr lang="ru-RU" dirty="0"/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4110579998"/>
              </p:ext>
            </p:extLst>
          </p:nvPr>
        </p:nvGraphicFramePr>
        <p:xfrm>
          <a:off x="349771" y="1986710"/>
          <a:ext cx="6404806" cy="43290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7818096"/>
              </p:ext>
            </p:extLst>
          </p:nvPr>
        </p:nvGraphicFramePr>
        <p:xfrm>
          <a:off x="6848156" y="3808151"/>
          <a:ext cx="5051600" cy="2321860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1262900">
                  <a:extLst>
                    <a:ext uri="{9D8B030D-6E8A-4147-A177-3AD203B41FA5}">
                      <a16:colId xmlns:a16="http://schemas.microsoft.com/office/drawing/2014/main" xmlns="" val="108217859"/>
                    </a:ext>
                  </a:extLst>
                </a:gridCol>
                <a:gridCol w="1262900">
                  <a:extLst>
                    <a:ext uri="{9D8B030D-6E8A-4147-A177-3AD203B41FA5}">
                      <a16:colId xmlns:a16="http://schemas.microsoft.com/office/drawing/2014/main" xmlns="" val="2190789623"/>
                    </a:ext>
                  </a:extLst>
                </a:gridCol>
                <a:gridCol w="1262900">
                  <a:extLst>
                    <a:ext uri="{9D8B030D-6E8A-4147-A177-3AD203B41FA5}">
                      <a16:colId xmlns:a16="http://schemas.microsoft.com/office/drawing/2014/main" xmlns="" val="804125948"/>
                    </a:ext>
                  </a:extLst>
                </a:gridCol>
                <a:gridCol w="1262900">
                  <a:extLst>
                    <a:ext uri="{9D8B030D-6E8A-4147-A177-3AD203B41FA5}">
                      <a16:colId xmlns:a16="http://schemas.microsoft.com/office/drawing/2014/main" xmlns="" val="1885250705"/>
                    </a:ext>
                  </a:extLst>
                </a:gridCol>
              </a:tblGrid>
              <a:tr h="540289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Показник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Значення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Виконання плану</a:t>
                      </a:r>
                      <a:endParaRPr lang="ru-RU" sz="11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(%)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612005242"/>
                  </a:ext>
                </a:extLst>
              </a:tr>
              <a:tr h="59385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Базисне (план)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Фактичне (звіт)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219932403"/>
                  </a:ext>
                </a:extLst>
              </a:tr>
              <a:tr h="59385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Об’єм перевезень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4 704 т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4156 т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88,35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411228609"/>
                  </a:ext>
                </a:extLst>
              </a:tr>
              <a:tr h="59385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Вантажообіг, тис.км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940 800 </a:t>
                      </a:r>
                      <a:r>
                        <a:rPr lang="uk-UA" sz="1400" dirty="0" err="1">
                          <a:effectLst/>
                        </a:rPr>
                        <a:t>ткм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851 950 ткм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90,55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468984557"/>
                  </a:ext>
                </a:extLst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5739783"/>
              </p:ext>
            </p:extLst>
          </p:nvPr>
        </p:nvGraphicFramePr>
        <p:xfrm>
          <a:off x="6098071" y="524168"/>
          <a:ext cx="5895265" cy="2486025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1238156">
                  <a:extLst>
                    <a:ext uri="{9D8B030D-6E8A-4147-A177-3AD203B41FA5}">
                      <a16:colId xmlns:a16="http://schemas.microsoft.com/office/drawing/2014/main" xmlns="" val="1336411096"/>
                    </a:ext>
                  </a:extLst>
                </a:gridCol>
                <a:gridCol w="1172942">
                  <a:extLst>
                    <a:ext uri="{9D8B030D-6E8A-4147-A177-3AD203B41FA5}">
                      <a16:colId xmlns:a16="http://schemas.microsoft.com/office/drawing/2014/main" xmlns="" val="2064174548"/>
                    </a:ext>
                  </a:extLst>
                </a:gridCol>
                <a:gridCol w="716012">
                  <a:extLst>
                    <a:ext uri="{9D8B030D-6E8A-4147-A177-3AD203B41FA5}">
                      <a16:colId xmlns:a16="http://schemas.microsoft.com/office/drawing/2014/main" xmlns="" val="1513022228"/>
                    </a:ext>
                  </a:extLst>
                </a:gridCol>
                <a:gridCol w="1377138">
                  <a:extLst>
                    <a:ext uri="{9D8B030D-6E8A-4147-A177-3AD203B41FA5}">
                      <a16:colId xmlns:a16="http://schemas.microsoft.com/office/drawing/2014/main" xmlns="" val="2357450763"/>
                    </a:ext>
                  </a:extLst>
                </a:gridCol>
                <a:gridCol w="1391017">
                  <a:extLst>
                    <a:ext uri="{9D8B030D-6E8A-4147-A177-3AD203B41FA5}">
                      <a16:colId xmlns:a16="http://schemas.microsoft.com/office/drawing/2014/main" xmlns="" val="1180122877"/>
                    </a:ext>
                  </a:extLst>
                </a:gridCol>
              </a:tblGrid>
              <a:tr h="41973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Модель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Вантажопідйомність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Об'єм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витрати палива</a:t>
                      </a:r>
                      <a:r>
                        <a:rPr lang="uk-UA" sz="1400">
                          <a:effectLst/>
                        </a:rPr>
                        <a:t> (Дизель)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вартість палива</a:t>
                      </a:r>
                      <a:r>
                        <a:rPr lang="ru-RU" sz="1400">
                          <a:effectLst/>
                        </a:rPr>
                        <a:t>, грн/л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980789682"/>
                  </a:ext>
                </a:extLst>
              </a:tr>
              <a:tr h="41973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Газель-3302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1500 кг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9 м3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23,53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4094034760"/>
                  </a:ext>
                </a:extLst>
              </a:tr>
              <a:tr h="41973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ЗІЛ-5301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3500 кг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17,5 м3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23,53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926143267"/>
                  </a:ext>
                </a:extLst>
              </a:tr>
              <a:tr h="41973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ЗІЛ-130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6000 кг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32 м3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23,53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234205747"/>
                  </a:ext>
                </a:extLst>
              </a:tr>
              <a:tr h="41973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ЗІЛ-133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9000 кг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41м3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26,6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23,53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977060989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6848156" y="3206010"/>
            <a:ext cx="52387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/>
              <a:t>Виконання обсягу перевезень і вантажообігу в ФОП «Остапенко» за 2019 р.</a:t>
            </a:r>
            <a:endParaRPr lang="ru-RU" b="1" dirty="0"/>
          </a:p>
          <a:p>
            <a:endParaRPr lang="ru-RU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6316827" y="104659"/>
            <a:ext cx="69639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/>
              <a:t>Характеристика вантажних авто підприємства</a:t>
            </a:r>
            <a:endParaRPr lang="ru-RU" b="1" dirty="0"/>
          </a:p>
          <a:p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4108110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DNUT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C00000"/>
      </a:accent1>
      <a:accent2>
        <a:srgbClr val="035F8E"/>
      </a:accent2>
      <a:accent3>
        <a:srgbClr val="70AD47"/>
      </a:accent3>
      <a:accent4>
        <a:srgbClr val="093864"/>
      </a:accent4>
      <a:accent5>
        <a:srgbClr val="ED7D31"/>
      </a:accent5>
      <a:accent6>
        <a:srgbClr val="FFC000"/>
      </a:accent6>
      <a:hlink>
        <a:srgbClr val="5B9BD5"/>
      </a:hlink>
      <a:folHlink>
        <a:srgbClr val="70AD47"/>
      </a:folHlink>
    </a:clrScheme>
    <a:fontScheme name="DNUT 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891</TotalTime>
  <Words>865</Words>
  <Application>Microsoft Office PowerPoint</Application>
  <PresentationFormat>Произвольный</PresentationFormat>
  <Paragraphs>334</Paragraphs>
  <Slides>16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Обґрунтування заходів  підвищення конкурентоспроможності торговельного підприємства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Доповідь завершено Дякую за увагу!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админ</cp:lastModifiedBy>
  <cp:revision>88</cp:revision>
  <dcterms:created xsi:type="dcterms:W3CDTF">2018-01-06T22:34:48Z</dcterms:created>
  <dcterms:modified xsi:type="dcterms:W3CDTF">2021-01-26T14:26:01Z</dcterms:modified>
</cp:coreProperties>
</file>