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69" r:id="rId2"/>
    <p:sldId id="305" r:id="rId3"/>
    <p:sldId id="304" r:id="rId4"/>
    <p:sldId id="306" r:id="rId5"/>
    <p:sldId id="307" r:id="rId6"/>
    <p:sldId id="316" r:id="rId7"/>
    <p:sldId id="308" r:id="rId8"/>
    <p:sldId id="309" r:id="rId9"/>
    <p:sldId id="315" r:id="rId10"/>
    <p:sldId id="310" r:id="rId11"/>
    <p:sldId id="317" r:id="rId12"/>
    <p:sldId id="314" r:id="rId13"/>
    <p:sldId id="318" r:id="rId14"/>
    <p:sldId id="319" r:id="rId15"/>
    <p:sldId id="30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9999"/>
    <a:srgbClr val="008080"/>
    <a:srgbClr val="00CC99"/>
    <a:srgbClr val="FF6699"/>
    <a:srgbClr val="70AD47"/>
    <a:srgbClr val="D5E3CF"/>
    <a:srgbClr val="EBF1E9"/>
    <a:srgbClr val="F2F2F2"/>
    <a:srgbClr val="F4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023970-4AB0-C31C-36F3-83B48338E871}" v="3136" dt="2021-06-13T19:31:47.739"/>
    <p1510:client id="{DD4DA347-2E7F-4E4B-904E-62E9B849A913}" v="3" dt="2021-06-13T11:43:30.9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-49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Частка малого бізнесу у ВВП країн, %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Україна</c:v>
                </c:pt>
                <c:pt idx="1">
                  <c:v>Канада</c:v>
                </c:pt>
                <c:pt idx="2">
                  <c:v>Чехія</c:v>
                </c:pt>
                <c:pt idx="3">
                  <c:v>Польща</c:v>
                </c:pt>
                <c:pt idx="4">
                  <c:v>США</c:v>
                </c:pt>
                <c:pt idx="5">
                  <c:v>Японія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0.16</c:v>
                </c:pt>
                <c:pt idx="1">
                  <c:v>0.27</c:v>
                </c:pt>
                <c:pt idx="2">
                  <c:v>0.35</c:v>
                </c:pt>
                <c:pt idx="3">
                  <c:v>0.52</c:v>
                </c:pt>
                <c:pt idx="4">
                  <c:v>0.62</c:v>
                </c:pt>
                <c:pt idx="5">
                  <c:v>0.63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3638784"/>
        <c:axId val="138760960"/>
        <c:axId val="0"/>
      </c:bar3DChart>
      <c:catAx>
        <c:axId val="133638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8760960"/>
        <c:crosses val="autoZero"/>
        <c:auto val="1"/>
        <c:lblAlgn val="ctr"/>
        <c:lblOffset val="100"/>
        <c:noMultiLvlLbl val="0"/>
      </c:catAx>
      <c:valAx>
        <c:axId val="13876096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336387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533289945475592"/>
          <c:y val="0.22172176474123942"/>
          <c:w val="0.24479763858214074"/>
          <c:h val="0.3962511270060707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Частка представників різного за розміром бізнесу у ВВП країни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Представники малого бізнесу</c:v>
                </c:pt>
                <c:pt idx="1">
                  <c:v>Представники середнього бізнесу</c:v>
                </c:pt>
                <c:pt idx="2">
                  <c:v>Представники великого бізнесу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0.16</c:v>
                </c:pt>
                <c:pt idx="1">
                  <c:v>0.39</c:v>
                </c:pt>
                <c:pt idx="2">
                  <c:v>0.34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9778013749621306"/>
          <c:y val="0.31434195725534309"/>
          <c:w val="0.38671598338032992"/>
          <c:h val="0.645790933110105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2379301116772169"/>
          <c:y val="2.8620990679636873E-2"/>
          <c:w val="0.3990664402243837"/>
          <c:h val="0.87387669782195698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Частка малого бізнесу у деяких сегментах економіки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Транспортний бізнес</c:v>
                </c:pt>
                <c:pt idx="1">
                  <c:v>Торгівля </c:v>
                </c:pt>
                <c:pt idx="2">
                  <c:v>ІТ</c:v>
                </c:pt>
                <c:pt idx="3">
                  <c:v>Готелі, ресторанний бізнес</c:v>
                </c:pt>
                <c:pt idx="4">
                  <c:v>Сільськогосподарська продукція</c:v>
                </c:pt>
                <c:pt idx="5">
                  <c:v>Будівництво 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0.13</c:v>
                </c:pt>
                <c:pt idx="1">
                  <c:v>0.26</c:v>
                </c:pt>
                <c:pt idx="2">
                  <c:v>0.28999999999999998</c:v>
                </c:pt>
                <c:pt idx="3">
                  <c:v>0.33</c:v>
                </c:pt>
                <c:pt idx="4">
                  <c:v>0.36</c:v>
                </c:pt>
                <c:pt idx="5">
                  <c:v>0.48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5852672"/>
        <c:axId val="148180992"/>
        <c:axId val="0"/>
      </c:bar3DChart>
      <c:catAx>
        <c:axId val="145852672"/>
        <c:scaling>
          <c:orientation val="minMax"/>
        </c:scaling>
        <c:delete val="0"/>
        <c:axPos val="l"/>
        <c:majorTickMark val="out"/>
        <c:minorTickMark val="none"/>
        <c:tickLblPos val="nextTo"/>
        <c:crossAx val="148180992"/>
        <c:crosses val="autoZero"/>
        <c:auto val="1"/>
        <c:lblAlgn val="ctr"/>
        <c:lblOffset val="100"/>
        <c:noMultiLvlLbl val="0"/>
      </c:catAx>
      <c:valAx>
        <c:axId val="14818099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458526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333333333333328"/>
          <c:y val="0.32851099347207857"/>
          <c:w val="0.24967320261437909"/>
          <c:h val="0.2545129278986640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3270443788866011"/>
          <c:y val="1.4062499134934847E-2"/>
          <c:w val="0.36521796803701423"/>
          <c:h val="0.88639050895727678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Наслідки для виробників українського культурного продукту на міжнародній арені (% серед усіх респондентів)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Збільшення попиту на український культурний продукт</c:v>
                </c:pt>
                <c:pt idx="1">
                  <c:v>Збільшення фінансового сприяння з боку міжнародних партнерств, інвесторів, діаспори</c:v>
                </c:pt>
                <c:pt idx="2">
                  <c:v>Зміна культурних трендів</c:v>
                </c:pt>
                <c:pt idx="3">
                  <c:v>Інше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0.86</c:v>
                </c:pt>
                <c:pt idx="1">
                  <c:v>0.66</c:v>
                </c:pt>
                <c:pt idx="2">
                  <c:v>0.44</c:v>
                </c:pt>
                <c:pt idx="3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4268928"/>
        <c:axId val="124270464"/>
        <c:axId val="0"/>
      </c:bar3DChart>
      <c:catAx>
        <c:axId val="124268928"/>
        <c:scaling>
          <c:orientation val="minMax"/>
        </c:scaling>
        <c:delete val="0"/>
        <c:axPos val="l"/>
        <c:majorTickMark val="out"/>
        <c:minorTickMark val="none"/>
        <c:tickLblPos val="nextTo"/>
        <c:crossAx val="124270464"/>
        <c:crosses val="autoZero"/>
        <c:auto val="1"/>
        <c:lblAlgn val="ctr"/>
        <c:lblOffset val="100"/>
        <c:noMultiLvlLbl val="0"/>
      </c:catAx>
      <c:valAx>
        <c:axId val="12427046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242689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759555998896353"/>
          <c:y val="0.28725256599086085"/>
          <c:w val="0.25892735106224929"/>
          <c:h val="0.4489323665765030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 модернізації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Січень</c:v>
                </c:pt>
                <c:pt idx="1">
                  <c:v>Лютий</c:v>
                </c:pt>
                <c:pt idx="2">
                  <c:v>Березень </c:v>
                </c:pt>
                <c:pt idx="3">
                  <c:v>Квітень </c:v>
                </c:pt>
                <c:pt idx="4">
                  <c:v>Травень</c:v>
                </c:pt>
                <c:pt idx="5">
                  <c:v>Червень 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18000</c:v>
                </c:pt>
                <c:pt idx="1">
                  <c:v>22000</c:v>
                </c:pt>
                <c:pt idx="2">
                  <c:v>27000</c:v>
                </c:pt>
                <c:pt idx="3">
                  <c:v>32000</c:v>
                </c:pt>
                <c:pt idx="4">
                  <c:v>29000</c:v>
                </c:pt>
                <c:pt idx="5">
                  <c:v>23000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Після модернізації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Січень</c:v>
                </c:pt>
                <c:pt idx="1">
                  <c:v>Лютий</c:v>
                </c:pt>
                <c:pt idx="2">
                  <c:v>Березень </c:v>
                </c:pt>
                <c:pt idx="3">
                  <c:v>Квітень </c:v>
                </c:pt>
                <c:pt idx="4">
                  <c:v>Травень</c:v>
                </c:pt>
                <c:pt idx="5">
                  <c:v>Червень 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30000</c:v>
                </c:pt>
                <c:pt idx="1">
                  <c:v>32600</c:v>
                </c:pt>
                <c:pt idx="2">
                  <c:v>28200</c:v>
                </c:pt>
                <c:pt idx="3">
                  <c:v>33800</c:v>
                </c:pt>
                <c:pt idx="4">
                  <c:v>40700</c:v>
                </c:pt>
                <c:pt idx="5">
                  <c:v>36500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329344"/>
        <c:axId val="140330880"/>
      </c:lineChart>
      <c:catAx>
        <c:axId val="140329344"/>
        <c:scaling>
          <c:orientation val="minMax"/>
        </c:scaling>
        <c:delete val="0"/>
        <c:axPos val="b"/>
        <c:majorTickMark val="out"/>
        <c:minorTickMark val="none"/>
        <c:tickLblPos val="nextTo"/>
        <c:crossAx val="140330880"/>
        <c:crosses val="autoZero"/>
        <c:auto val="1"/>
        <c:lblAlgn val="ctr"/>
        <c:lblOffset val="100"/>
        <c:noMultiLvlLbl val="0"/>
      </c:catAx>
      <c:valAx>
        <c:axId val="140330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03293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038650352880508"/>
          <c:y val="0.27327919083591384"/>
          <c:w val="0.25800322061191627"/>
          <c:h val="0.2566115830938878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4D9320-8280-4537-AD8D-45314367823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47119E4-93A5-4EE2-A791-CC049E3B2093}">
      <dgm:prSet phldrT="[Текст]" phldr="0"/>
      <dgm:spPr/>
      <dgm:t>
        <a:bodyPr/>
        <a:lstStyle/>
        <a:p>
          <a:pPr rtl="0"/>
          <a:r>
            <a:rPr lang="uk" dirty="0" smtClean="0">
              <a:latin typeface="Arial"/>
            </a:rPr>
            <a:t>Дослідити </a:t>
          </a:r>
          <a:r>
            <a:rPr lang="uk" dirty="0" smtClean="0"/>
            <a:t>сучасний </a:t>
          </a:r>
          <a:r>
            <a:rPr lang="uk" dirty="0"/>
            <a:t>стан та перспективи розвитку </a:t>
          </a:r>
          <a:r>
            <a:rPr lang="uk" dirty="0" smtClean="0"/>
            <a:t>геодезичної діяльності та малого підприємництва в Україні</a:t>
          </a:r>
          <a:endParaRPr lang="ru-RU" dirty="0"/>
        </a:p>
      </dgm:t>
    </dgm:pt>
    <dgm:pt modelId="{82BF3C03-3B81-4245-B0BD-152F2EBCC0DF}" type="parTrans" cxnId="{DA7C686D-94A8-4AB8-BF14-966603F621A4}">
      <dgm:prSet/>
      <dgm:spPr/>
      <dgm:t>
        <a:bodyPr/>
        <a:lstStyle/>
        <a:p>
          <a:endParaRPr lang="ru-RU"/>
        </a:p>
      </dgm:t>
    </dgm:pt>
    <dgm:pt modelId="{141528BB-4415-4ED8-85CC-AEBFCDF92067}" type="sibTrans" cxnId="{DA7C686D-94A8-4AB8-BF14-966603F621A4}">
      <dgm:prSet/>
      <dgm:spPr/>
      <dgm:t>
        <a:bodyPr/>
        <a:lstStyle/>
        <a:p>
          <a:endParaRPr lang="ru-RU"/>
        </a:p>
      </dgm:t>
    </dgm:pt>
    <dgm:pt modelId="{72A4F1C3-1C60-427A-8417-64D69B3BB5EA}">
      <dgm:prSet phldrT="[Текст]" phldr="0"/>
      <dgm:spPr/>
      <dgm:t>
        <a:bodyPr/>
        <a:lstStyle/>
        <a:p>
          <a:pPr rtl="0"/>
          <a:r>
            <a:rPr lang="uk" dirty="0" smtClean="0">
              <a:latin typeface="Arial"/>
            </a:rPr>
            <a:t>Надати</a:t>
          </a:r>
          <a:r>
            <a:rPr lang="uk" dirty="0" smtClean="0"/>
            <a:t> </a:t>
          </a:r>
          <a:r>
            <a:rPr lang="uk" dirty="0"/>
            <a:t>загальну характеристику та встановити особливості діяльності </a:t>
          </a:r>
          <a:r>
            <a:rPr lang="uk" dirty="0" smtClean="0"/>
            <a:t>ПП ПГЦ «Азимут»</a:t>
          </a:r>
          <a:endParaRPr lang="ru-RU" dirty="0"/>
        </a:p>
      </dgm:t>
    </dgm:pt>
    <dgm:pt modelId="{BF7FC55A-D8F8-4BBF-A999-58BD60578125}" type="parTrans" cxnId="{33E688DF-23CC-4475-8877-C7FE626C7E60}">
      <dgm:prSet/>
      <dgm:spPr/>
      <dgm:t>
        <a:bodyPr/>
        <a:lstStyle/>
        <a:p>
          <a:endParaRPr lang="ru-RU"/>
        </a:p>
      </dgm:t>
    </dgm:pt>
    <dgm:pt modelId="{0F00C3E0-65F7-4745-B696-59AE46C8CC9A}" type="sibTrans" cxnId="{33E688DF-23CC-4475-8877-C7FE626C7E60}">
      <dgm:prSet/>
      <dgm:spPr/>
      <dgm:t>
        <a:bodyPr/>
        <a:lstStyle/>
        <a:p>
          <a:endParaRPr lang="ru-RU"/>
        </a:p>
      </dgm:t>
    </dgm:pt>
    <dgm:pt modelId="{7DA39ACA-1E44-4E7C-B744-597E6ADD1C18}">
      <dgm:prSet phldrT="[Текст]" phldr="0"/>
      <dgm:spPr/>
      <dgm:t>
        <a:bodyPr/>
        <a:lstStyle/>
        <a:p>
          <a:pPr rtl="0"/>
          <a:r>
            <a:rPr lang="uk" dirty="0" smtClean="0">
              <a:latin typeface="Arial"/>
            </a:rPr>
            <a:t>Здійснити</a:t>
          </a:r>
          <a:r>
            <a:rPr lang="uk" dirty="0" smtClean="0"/>
            <a:t> аналіз діяльності </a:t>
          </a:r>
          <a:r>
            <a:rPr lang="uk" dirty="0"/>
            <a:t>та </a:t>
          </a:r>
          <a:r>
            <a:rPr lang="uk" dirty="0" smtClean="0"/>
            <a:t>економічну діагностику підприємства; побудувати стратегію подальшої інтернаціоналізації </a:t>
          </a:r>
          <a:endParaRPr lang="ru-RU" dirty="0"/>
        </a:p>
      </dgm:t>
    </dgm:pt>
    <dgm:pt modelId="{013A20A7-0121-4E48-9744-E9588F36FC69}" type="parTrans" cxnId="{A53477E5-CCA4-45EB-91F0-CC003B8F1B5D}">
      <dgm:prSet/>
      <dgm:spPr/>
      <dgm:t>
        <a:bodyPr/>
        <a:lstStyle/>
        <a:p>
          <a:endParaRPr lang="ru-RU"/>
        </a:p>
      </dgm:t>
    </dgm:pt>
    <dgm:pt modelId="{961DCB4F-CD61-42BF-AC50-9ADAD5DCDD4B}" type="sibTrans" cxnId="{A53477E5-CCA4-45EB-91F0-CC003B8F1B5D}">
      <dgm:prSet/>
      <dgm:spPr/>
      <dgm:t>
        <a:bodyPr/>
        <a:lstStyle/>
        <a:p>
          <a:endParaRPr lang="ru-RU"/>
        </a:p>
      </dgm:t>
    </dgm:pt>
    <dgm:pt modelId="{C3C98FD8-61EF-4DE7-B4E0-5074DC5FEAF0}">
      <dgm:prSet phldrT="[Текст]" phldr="0"/>
      <dgm:spPr>
        <a:solidFill>
          <a:schemeClr val="accent3">
            <a:lumMod val="50000"/>
          </a:schemeClr>
        </a:solidFill>
      </dgm:spPr>
      <dgm:t>
        <a:bodyPr/>
        <a:lstStyle/>
        <a:p>
          <a:pPr rtl="0"/>
          <a:r>
            <a:rPr lang="uk" dirty="0" smtClean="0">
              <a:latin typeface="Arial"/>
            </a:rPr>
            <a:t>Розробити</a:t>
          </a:r>
          <a:r>
            <a:rPr lang="uk" dirty="0" smtClean="0"/>
            <a:t> </a:t>
          </a:r>
          <a:r>
            <a:rPr lang="uk" dirty="0"/>
            <a:t>пропозиції щодо </a:t>
          </a:r>
          <a:r>
            <a:rPr lang="uk" dirty="0" smtClean="0"/>
            <a:t>підвищення ефективності </a:t>
          </a:r>
          <a:r>
            <a:rPr lang="uk" dirty="0"/>
            <a:t>діяльності виробництва </a:t>
          </a:r>
          <a:r>
            <a:rPr lang="uk" dirty="0" smtClean="0"/>
            <a:t>ПП ПГЦ «Азимут»</a:t>
          </a:r>
          <a:endParaRPr lang="ru-RU" dirty="0"/>
        </a:p>
      </dgm:t>
    </dgm:pt>
    <dgm:pt modelId="{0ED88808-FC41-4D1C-9A40-6E3E38540407}" type="parTrans" cxnId="{E769CE62-CEBC-4C29-AC88-6076C0AEBAF2}">
      <dgm:prSet/>
      <dgm:spPr/>
      <dgm:t>
        <a:bodyPr/>
        <a:lstStyle/>
        <a:p>
          <a:endParaRPr lang="ru-RU"/>
        </a:p>
      </dgm:t>
    </dgm:pt>
    <dgm:pt modelId="{E10C85EB-0DB1-47EA-B5D0-B0708C481D7F}" type="sibTrans" cxnId="{E769CE62-CEBC-4C29-AC88-6076C0AEBAF2}">
      <dgm:prSet/>
      <dgm:spPr/>
      <dgm:t>
        <a:bodyPr/>
        <a:lstStyle/>
        <a:p>
          <a:endParaRPr lang="ru-RU"/>
        </a:p>
      </dgm:t>
    </dgm:pt>
    <dgm:pt modelId="{627E4169-D13C-462F-8448-BE898F2FFEFD}" type="pres">
      <dgm:prSet presAssocID="{994D9320-8280-4537-AD8D-4531436782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6BF373-004C-4907-BCA3-AC2FB983868E}" type="pres">
      <dgm:prSet presAssocID="{D47119E4-93A5-4EE2-A791-CC049E3B209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5A1528-FC50-440F-84F2-BB98795EC270}" type="pres">
      <dgm:prSet presAssocID="{141528BB-4415-4ED8-85CC-AEBFCDF92067}" presName="sibTrans" presStyleCnt="0"/>
      <dgm:spPr/>
    </dgm:pt>
    <dgm:pt modelId="{F859CA4E-8A8C-4584-9A5D-466AEA20AB00}" type="pres">
      <dgm:prSet presAssocID="{72A4F1C3-1C60-427A-8417-64D69B3BB5E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E1F96F-FB47-45A1-BB86-2F418DECAD5A}" type="pres">
      <dgm:prSet presAssocID="{0F00C3E0-65F7-4745-B696-59AE46C8CC9A}" presName="sibTrans" presStyleCnt="0"/>
      <dgm:spPr/>
    </dgm:pt>
    <dgm:pt modelId="{3443A07A-787D-497C-AA69-56522EEBD585}" type="pres">
      <dgm:prSet presAssocID="{7DA39ACA-1E44-4E7C-B744-597E6ADD1C1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C39D91-FE0A-4660-A42D-7409BEDBF044}" type="pres">
      <dgm:prSet presAssocID="{961DCB4F-CD61-42BF-AC50-9ADAD5DCDD4B}" presName="sibTrans" presStyleCnt="0"/>
      <dgm:spPr/>
    </dgm:pt>
    <dgm:pt modelId="{27AB2104-4C49-4D87-9292-20EEB32788A0}" type="pres">
      <dgm:prSet presAssocID="{C3C98FD8-61EF-4DE7-B4E0-5074DC5FEAF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7D22AE-54DE-409B-9FEF-EBB869551879}" type="presOf" srcId="{C3C98FD8-61EF-4DE7-B4E0-5074DC5FEAF0}" destId="{27AB2104-4C49-4D87-9292-20EEB32788A0}" srcOrd="0" destOrd="0" presId="urn:microsoft.com/office/officeart/2005/8/layout/default"/>
    <dgm:cxn modelId="{E769CE62-CEBC-4C29-AC88-6076C0AEBAF2}" srcId="{994D9320-8280-4537-AD8D-453143678230}" destId="{C3C98FD8-61EF-4DE7-B4E0-5074DC5FEAF0}" srcOrd="3" destOrd="0" parTransId="{0ED88808-FC41-4D1C-9A40-6E3E38540407}" sibTransId="{E10C85EB-0DB1-47EA-B5D0-B0708C481D7F}"/>
    <dgm:cxn modelId="{17836814-A85E-4C59-A9A4-E695859A9A56}" type="presOf" srcId="{D47119E4-93A5-4EE2-A791-CC049E3B2093}" destId="{266BF373-004C-4907-BCA3-AC2FB983868E}" srcOrd="0" destOrd="0" presId="urn:microsoft.com/office/officeart/2005/8/layout/default"/>
    <dgm:cxn modelId="{DA7C686D-94A8-4AB8-BF14-966603F621A4}" srcId="{994D9320-8280-4537-AD8D-453143678230}" destId="{D47119E4-93A5-4EE2-A791-CC049E3B2093}" srcOrd="0" destOrd="0" parTransId="{82BF3C03-3B81-4245-B0BD-152F2EBCC0DF}" sibTransId="{141528BB-4415-4ED8-85CC-AEBFCDF92067}"/>
    <dgm:cxn modelId="{C56C21D3-DAE5-4B73-BD4B-3424643469CC}" type="presOf" srcId="{994D9320-8280-4537-AD8D-453143678230}" destId="{627E4169-D13C-462F-8448-BE898F2FFEFD}" srcOrd="0" destOrd="0" presId="urn:microsoft.com/office/officeart/2005/8/layout/default"/>
    <dgm:cxn modelId="{33E688DF-23CC-4475-8877-C7FE626C7E60}" srcId="{994D9320-8280-4537-AD8D-453143678230}" destId="{72A4F1C3-1C60-427A-8417-64D69B3BB5EA}" srcOrd="1" destOrd="0" parTransId="{BF7FC55A-D8F8-4BBF-A999-58BD60578125}" sibTransId="{0F00C3E0-65F7-4745-B696-59AE46C8CC9A}"/>
    <dgm:cxn modelId="{2FA3A75E-E835-47AF-B87F-3D79DBF32DA7}" type="presOf" srcId="{72A4F1C3-1C60-427A-8417-64D69B3BB5EA}" destId="{F859CA4E-8A8C-4584-9A5D-466AEA20AB00}" srcOrd="0" destOrd="0" presId="urn:microsoft.com/office/officeart/2005/8/layout/default"/>
    <dgm:cxn modelId="{A53477E5-CCA4-45EB-91F0-CC003B8F1B5D}" srcId="{994D9320-8280-4537-AD8D-453143678230}" destId="{7DA39ACA-1E44-4E7C-B744-597E6ADD1C18}" srcOrd="2" destOrd="0" parTransId="{013A20A7-0121-4E48-9744-E9588F36FC69}" sibTransId="{961DCB4F-CD61-42BF-AC50-9ADAD5DCDD4B}"/>
    <dgm:cxn modelId="{31415D64-986B-4DE4-9B83-DC2B266FDB01}" type="presOf" srcId="{7DA39ACA-1E44-4E7C-B744-597E6ADD1C18}" destId="{3443A07A-787D-497C-AA69-56522EEBD585}" srcOrd="0" destOrd="0" presId="urn:microsoft.com/office/officeart/2005/8/layout/default"/>
    <dgm:cxn modelId="{97E8AA5C-8F81-4419-932B-FF943765F0AD}" type="presParOf" srcId="{627E4169-D13C-462F-8448-BE898F2FFEFD}" destId="{266BF373-004C-4907-BCA3-AC2FB983868E}" srcOrd="0" destOrd="0" presId="urn:microsoft.com/office/officeart/2005/8/layout/default"/>
    <dgm:cxn modelId="{0061FBD3-7175-4F1E-8E4E-0CD543EF614E}" type="presParOf" srcId="{627E4169-D13C-462F-8448-BE898F2FFEFD}" destId="{265A1528-FC50-440F-84F2-BB98795EC270}" srcOrd="1" destOrd="0" presId="urn:microsoft.com/office/officeart/2005/8/layout/default"/>
    <dgm:cxn modelId="{9F249F5C-49EE-437B-B60B-C79BE2D67A8E}" type="presParOf" srcId="{627E4169-D13C-462F-8448-BE898F2FFEFD}" destId="{F859CA4E-8A8C-4584-9A5D-466AEA20AB00}" srcOrd="2" destOrd="0" presId="urn:microsoft.com/office/officeart/2005/8/layout/default"/>
    <dgm:cxn modelId="{71ACD906-EC80-4F1D-AE2A-086EAEF9460F}" type="presParOf" srcId="{627E4169-D13C-462F-8448-BE898F2FFEFD}" destId="{08E1F96F-FB47-45A1-BB86-2F418DECAD5A}" srcOrd="3" destOrd="0" presId="urn:microsoft.com/office/officeart/2005/8/layout/default"/>
    <dgm:cxn modelId="{97EC62DF-1C18-439E-8BF6-ACC679A5092C}" type="presParOf" srcId="{627E4169-D13C-462F-8448-BE898F2FFEFD}" destId="{3443A07A-787D-497C-AA69-56522EEBD585}" srcOrd="4" destOrd="0" presId="urn:microsoft.com/office/officeart/2005/8/layout/default"/>
    <dgm:cxn modelId="{BF885D17-C92F-403B-BBB5-FC622087064E}" type="presParOf" srcId="{627E4169-D13C-462F-8448-BE898F2FFEFD}" destId="{3BC39D91-FE0A-4660-A42D-7409BEDBF044}" srcOrd="5" destOrd="0" presId="urn:microsoft.com/office/officeart/2005/8/layout/default"/>
    <dgm:cxn modelId="{0DFDE78E-0C58-4969-95C5-3AFC13EAB3AF}" type="presParOf" srcId="{627E4169-D13C-462F-8448-BE898F2FFEFD}" destId="{27AB2104-4C49-4D87-9292-20EEB32788A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3AFA26-E88F-4C16-A791-24BA1AF1179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088ED8-B7C7-4C0D-A281-32F7E1DE4AC9}" type="asst">
      <dgm:prSet phldrT="[Текст]" custT="1"/>
      <dgm:spPr>
        <a:solidFill>
          <a:schemeClr val="accent4">
            <a:lumMod val="60000"/>
            <a:lumOff val="4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uk-UA" sz="1800" dirty="0" smtClean="0"/>
            <a:t>Ризик монополії</a:t>
          </a:r>
          <a:endParaRPr lang="ru-RU" sz="1800" dirty="0"/>
        </a:p>
      </dgm:t>
    </dgm:pt>
    <dgm:pt modelId="{66D68773-E859-4A99-99C2-B0E24EDA71F7}" type="parTrans" cxnId="{32519DB2-0554-4E3F-BFB8-D59F14EBA3A5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EBA91FD1-D070-473F-9ED1-FC9124444AD5}" type="sibTrans" cxnId="{32519DB2-0554-4E3F-BFB8-D59F14EBA3A5}">
      <dgm:prSet/>
      <dgm:spPr/>
      <dgm:t>
        <a:bodyPr/>
        <a:lstStyle/>
        <a:p>
          <a:endParaRPr lang="ru-RU"/>
        </a:p>
      </dgm:t>
    </dgm:pt>
    <dgm:pt modelId="{1398F096-6057-4618-9084-A0FBE345E92F}">
      <dgm:prSet phldrT="[Текст]" custT="1"/>
      <dgm:spPr>
        <a:solidFill>
          <a:schemeClr val="accent4">
            <a:lumMod val="60000"/>
            <a:lumOff val="4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uk-UA" sz="1600" dirty="0" smtClean="0"/>
            <a:t>Ризик зниження якості продукції</a:t>
          </a:r>
          <a:endParaRPr lang="ru-RU" sz="1600" dirty="0"/>
        </a:p>
      </dgm:t>
    </dgm:pt>
    <dgm:pt modelId="{CC813346-FC12-4D7F-85B8-7810E15DA800}" type="parTrans" cxnId="{DA84A510-3A66-4DC2-AFBB-882D2CAFA87A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9096949A-BB8F-40CA-8188-22027414591F}" type="sibTrans" cxnId="{DA84A510-3A66-4DC2-AFBB-882D2CAFA87A}">
      <dgm:prSet/>
      <dgm:spPr/>
      <dgm:t>
        <a:bodyPr/>
        <a:lstStyle/>
        <a:p>
          <a:endParaRPr lang="ru-RU"/>
        </a:p>
      </dgm:t>
    </dgm:pt>
    <dgm:pt modelId="{B73E3D47-472D-473C-9890-ABF1425654BE}">
      <dgm:prSet phldrT="[Текст]" custT="1"/>
      <dgm:spPr>
        <a:solidFill>
          <a:schemeClr val="accent4">
            <a:lumMod val="60000"/>
            <a:lumOff val="4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sz="1600" dirty="0" err="1" smtClean="0"/>
            <a:t>Ризик</a:t>
          </a:r>
          <a:r>
            <a:rPr lang="ru-RU" sz="1600" dirty="0" smtClean="0"/>
            <a:t> </a:t>
          </a:r>
          <a:r>
            <a:rPr lang="ru-RU" sz="1600" dirty="0" err="1" smtClean="0"/>
            <a:t>неконкурентоспроможності</a:t>
          </a:r>
          <a:r>
            <a:rPr lang="ru-RU" sz="1600" dirty="0" smtClean="0"/>
            <a:t> </a:t>
          </a:r>
          <a:r>
            <a:rPr lang="ru-RU" sz="1600" dirty="0" err="1" smtClean="0"/>
            <a:t>продукції</a:t>
          </a:r>
          <a:r>
            <a:rPr lang="ru-RU" sz="1600" dirty="0" smtClean="0"/>
            <a:t> на </a:t>
          </a:r>
          <a:r>
            <a:rPr lang="ru-RU" sz="1600" dirty="0" err="1" smtClean="0"/>
            <a:t>міжнародних</a:t>
          </a:r>
          <a:r>
            <a:rPr lang="ru-RU" sz="1600" dirty="0" smtClean="0"/>
            <a:t> ринках</a:t>
          </a:r>
          <a:endParaRPr lang="ru-RU" sz="1600" dirty="0"/>
        </a:p>
      </dgm:t>
    </dgm:pt>
    <dgm:pt modelId="{2A3FCBC4-FDC9-4E86-8F38-C619408C6324}" type="parTrans" cxnId="{4C60A3C6-E106-4419-BF8F-D3370FF52FDE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6BC41CF0-89AE-4A91-9BF4-04399C506B14}" type="sibTrans" cxnId="{4C60A3C6-E106-4419-BF8F-D3370FF52FDE}">
      <dgm:prSet/>
      <dgm:spPr/>
      <dgm:t>
        <a:bodyPr/>
        <a:lstStyle/>
        <a:p>
          <a:endParaRPr lang="ru-RU"/>
        </a:p>
      </dgm:t>
    </dgm:pt>
    <dgm:pt modelId="{870D83F4-4369-47A7-ABD0-F1162CBB8AC1}">
      <dgm:prSet phldrT="[Текст]"/>
      <dgm:spPr>
        <a:solidFill>
          <a:schemeClr val="accent2">
            <a:lumMod val="75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dirty="0" smtClean="0"/>
            <a:t>Як </a:t>
          </a:r>
          <a:r>
            <a:rPr lang="ru-RU" dirty="0" err="1" smtClean="0"/>
            <a:t>занепад</a:t>
          </a:r>
          <a:r>
            <a:rPr lang="ru-RU" dirty="0" smtClean="0"/>
            <a:t> </a:t>
          </a:r>
          <a:r>
            <a:rPr lang="ru-RU" dirty="0" err="1" smtClean="0"/>
            <a:t>малих</a:t>
          </a:r>
          <a:r>
            <a:rPr lang="ru-RU" dirty="0" smtClean="0"/>
            <a:t> </a:t>
          </a:r>
          <a:r>
            <a:rPr lang="ru-RU" dirty="0" err="1" smtClean="0"/>
            <a:t>підприємств</a:t>
          </a:r>
          <a:r>
            <a:rPr lang="ru-RU" dirty="0" smtClean="0"/>
            <a:t> </a:t>
          </a:r>
          <a:r>
            <a:rPr lang="ru-RU" dirty="0" err="1" smtClean="0"/>
            <a:t>може</a:t>
          </a:r>
          <a:r>
            <a:rPr lang="ru-RU" dirty="0" smtClean="0"/>
            <a:t> </a:t>
          </a:r>
          <a:r>
            <a:rPr lang="ru-RU" dirty="0" err="1" smtClean="0"/>
            <a:t>відобразитися</a:t>
          </a:r>
          <a:r>
            <a:rPr lang="ru-RU" dirty="0" smtClean="0"/>
            <a:t> на ринку </a:t>
          </a:r>
          <a:r>
            <a:rPr lang="ru-RU" dirty="0" err="1" smtClean="0"/>
            <a:t>України</a:t>
          </a:r>
          <a:endParaRPr lang="ru-RU" dirty="0"/>
        </a:p>
      </dgm:t>
    </dgm:pt>
    <dgm:pt modelId="{10746C61-CE4F-4E1A-BAEC-0ADC35F26D51}" type="sibTrans" cxnId="{383EF236-EABE-41B1-873F-89B5D86E04EB}">
      <dgm:prSet/>
      <dgm:spPr/>
      <dgm:t>
        <a:bodyPr/>
        <a:lstStyle/>
        <a:p>
          <a:endParaRPr lang="ru-RU"/>
        </a:p>
      </dgm:t>
    </dgm:pt>
    <dgm:pt modelId="{0B4EB216-1F0D-422B-B9EB-1AFCDAC8C0E4}" type="parTrans" cxnId="{383EF236-EABE-41B1-873F-89B5D86E04EB}">
      <dgm:prSet/>
      <dgm:spPr/>
      <dgm:t>
        <a:bodyPr/>
        <a:lstStyle/>
        <a:p>
          <a:endParaRPr lang="ru-RU"/>
        </a:p>
      </dgm:t>
    </dgm:pt>
    <dgm:pt modelId="{4E5A8909-4B46-4D6F-98F7-1C15028AF479}">
      <dgm:prSet phldrT="[Текст]" custT="1"/>
      <dgm:spPr>
        <a:solidFill>
          <a:schemeClr val="accent4">
            <a:lumMod val="60000"/>
            <a:lumOff val="4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uk-UA" sz="1800" dirty="0" smtClean="0"/>
            <a:t>Ризик обвалу інвестицій</a:t>
          </a:r>
          <a:endParaRPr lang="ru-RU" sz="1800" dirty="0"/>
        </a:p>
      </dgm:t>
    </dgm:pt>
    <dgm:pt modelId="{F44CEC02-343A-4190-AA66-5D8795B8A77E}" type="parTrans" cxnId="{9226D695-A9D2-42E9-BC5A-6AD1D14EEEC4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9D761C90-EA38-4008-8156-F5AB31D9D3AF}" type="sibTrans" cxnId="{9226D695-A9D2-42E9-BC5A-6AD1D14EEEC4}">
      <dgm:prSet/>
      <dgm:spPr/>
      <dgm:t>
        <a:bodyPr/>
        <a:lstStyle/>
        <a:p>
          <a:endParaRPr lang="ru-RU"/>
        </a:p>
      </dgm:t>
    </dgm:pt>
    <dgm:pt modelId="{3C631B40-B040-454F-A1B3-B8FB4623CF43}">
      <dgm:prSet phldrT="[Текст]" custT="1"/>
      <dgm:spPr>
        <a:solidFill>
          <a:schemeClr val="accent4">
            <a:lumMod val="60000"/>
            <a:lumOff val="4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uk-UA" sz="1800" dirty="0" smtClean="0"/>
            <a:t>Ризик економічного застою</a:t>
          </a:r>
          <a:endParaRPr lang="ru-RU" sz="1800" dirty="0"/>
        </a:p>
      </dgm:t>
    </dgm:pt>
    <dgm:pt modelId="{045E7794-7885-4A45-B418-AA64C1CB4643}" type="parTrans" cxnId="{9A18D074-197F-411B-A131-E1E03DA61EFF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02543829-9CDD-4A8A-8C47-F4BEDC835FB1}" type="sibTrans" cxnId="{9A18D074-197F-411B-A131-E1E03DA61EFF}">
      <dgm:prSet/>
      <dgm:spPr/>
      <dgm:t>
        <a:bodyPr/>
        <a:lstStyle/>
        <a:p>
          <a:endParaRPr lang="ru-RU"/>
        </a:p>
      </dgm:t>
    </dgm:pt>
    <dgm:pt modelId="{B74FAD2E-92F9-4210-9223-557CFF38C0FA}" type="pres">
      <dgm:prSet presAssocID="{773AFA26-E88F-4C16-A791-24BA1AF1179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4C13BA-9453-4F03-9835-54B4BD2F7AB5}" type="pres">
      <dgm:prSet presAssocID="{870D83F4-4369-47A7-ABD0-F1162CBB8AC1}" presName="root1" presStyleCnt="0"/>
      <dgm:spPr/>
    </dgm:pt>
    <dgm:pt modelId="{14C9E3DA-49AC-42F7-82FF-3EA644EC4206}" type="pres">
      <dgm:prSet presAssocID="{870D83F4-4369-47A7-ABD0-F1162CBB8AC1}" presName="LevelOneTextNode" presStyleLbl="node0" presStyleIdx="0" presStyleCnt="1" custAng="5400000" custLinFactX="154050" custLinFactNeighborX="200000" custLinFactNeighborY="-4865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CBAA683-618F-43B1-9D4D-9C1A6565F62D}" type="pres">
      <dgm:prSet presAssocID="{870D83F4-4369-47A7-ABD0-F1162CBB8AC1}" presName="level2hierChild" presStyleCnt="0"/>
      <dgm:spPr/>
    </dgm:pt>
    <dgm:pt modelId="{16946D67-98B7-4CE8-BF63-30CCA94DF8D2}" type="pres">
      <dgm:prSet presAssocID="{66D68773-E859-4A99-99C2-B0E24EDA71F7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0A16612D-440E-40DE-9351-675BCC836404}" type="pres">
      <dgm:prSet presAssocID="{66D68773-E859-4A99-99C2-B0E24EDA71F7}" presName="connTx" presStyleLbl="parChTrans1D2" presStyleIdx="0" presStyleCnt="5"/>
      <dgm:spPr/>
      <dgm:t>
        <a:bodyPr/>
        <a:lstStyle/>
        <a:p>
          <a:endParaRPr lang="ru-RU"/>
        </a:p>
      </dgm:t>
    </dgm:pt>
    <dgm:pt modelId="{6CB3E36F-E3FF-4094-9C01-86EA05DFD699}" type="pres">
      <dgm:prSet presAssocID="{31088ED8-B7C7-4C0D-A281-32F7E1DE4AC9}" presName="root2" presStyleCnt="0"/>
      <dgm:spPr/>
    </dgm:pt>
    <dgm:pt modelId="{A6DFCDE1-9A18-453F-A9FE-E983464E5456}" type="pres">
      <dgm:prSet presAssocID="{31088ED8-B7C7-4C0D-A281-32F7E1DE4AC9}" presName="LevelTwoTextNode" presStyleLbl="asst1" presStyleIdx="0" presStyleCnt="1" custLinFactY="69741" custLinFactNeighborX="51483" custLinFactNeighborY="100000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A2ABC62D-4FF9-4DCA-8FB8-0D2A05D9C004}" type="pres">
      <dgm:prSet presAssocID="{31088ED8-B7C7-4C0D-A281-32F7E1DE4AC9}" presName="level3hierChild" presStyleCnt="0"/>
      <dgm:spPr/>
    </dgm:pt>
    <dgm:pt modelId="{7425E321-AEB8-47F4-A93C-20061018348C}" type="pres">
      <dgm:prSet presAssocID="{CC813346-FC12-4D7F-85B8-7810E15DA800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1AC639B0-0ED6-40C5-A53D-CD3C6E2D4D18}" type="pres">
      <dgm:prSet presAssocID="{CC813346-FC12-4D7F-85B8-7810E15DA800}" presName="connTx" presStyleLbl="parChTrans1D2" presStyleIdx="1" presStyleCnt="5"/>
      <dgm:spPr/>
      <dgm:t>
        <a:bodyPr/>
        <a:lstStyle/>
        <a:p>
          <a:endParaRPr lang="ru-RU"/>
        </a:p>
      </dgm:t>
    </dgm:pt>
    <dgm:pt modelId="{D0FF01DC-5576-48D9-ACE8-001008E4E25A}" type="pres">
      <dgm:prSet presAssocID="{1398F096-6057-4618-9084-A0FBE345E92F}" presName="root2" presStyleCnt="0"/>
      <dgm:spPr/>
    </dgm:pt>
    <dgm:pt modelId="{B354891E-12F9-401B-B220-AE74F7B7074D}" type="pres">
      <dgm:prSet presAssocID="{1398F096-6057-4618-9084-A0FBE345E92F}" presName="LevelTwoTextNode" presStyleLbl="node2" presStyleIdx="0" presStyleCnt="4" custLinFactY="100000" custLinFactNeighborX="-73270" custLinFactNeighborY="104060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43DD0871-BFF0-4476-A196-9C985678CB54}" type="pres">
      <dgm:prSet presAssocID="{1398F096-6057-4618-9084-A0FBE345E92F}" presName="level3hierChild" presStyleCnt="0"/>
      <dgm:spPr/>
    </dgm:pt>
    <dgm:pt modelId="{B389DDE6-DF98-4F0A-9435-6E4DA88AABDD}" type="pres">
      <dgm:prSet presAssocID="{2A3FCBC4-FDC9-4E86-8F38-C619408C6324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748A4BBF-096C-4944-BBD9-8BC123E0CAA9}" type="pres">
      <dgm:prSet presAssocID="{2A3FCBC4-FDC9-4E86-8F38-C619408C6324}" presName="connTx" presStyleLbl="parChTrans1D2" presStyleIdx="2" presStyleCnt="5"/>
      <dgm:spPr/>
      <dgm:t>
        <a:bodyPr/>
        <a:lstStyle/>
        <a:p>
          <a:endParaRPr lang="ru-RU"/>
        </a:p>
      </dgm:t>
    </dgm:pt>
    <dgm:pt modelId="{36BF47B4-C02D-4B29-ABD7-05A83AB5ADE2}" type="pres">
      <dgm:prSet presAssocID="{B73E3D47-472D-473C-9890-ABF1425654BE}" presName="root2" presStyleCnt="0"/>
      <dgm:spPr/>
    </dgm:pt>
    <dgm:pt modelId="{3ABDBB43-4AE0-4467-BB40-8AA15BB4C861}" type="pres">
      <dgm:prSet presAssocID="{B73E3D47-472D-473C-9890-ABF1425654BE}" presName="LevelTwoTextNode" presStyleLbl="node2" presStyleIdx="1" presStyleCnt="4" custScaleX="113936" custScaleY="112777" custLinFactY="-6479" custLinFactNeighborX="-79179" custLinFactNeighborY="-100000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D778AEB7-93B2-4499-98BA-25F38378929F}" type="pres">
      <dgm:prSet presAssocID="{B73E3D47-472D-473C-9890-ABF1425654BE}" presName="level3hierChild" presStyleCnt="0"/>
      <dgm:spPr/>
    </dgm:pt>
    <dgm:pt modelId="{AF919924-D82D-498C-83A5-C20E3E4DB590}" type="pres">
      <dgm:prSet presAssocID="{F44CEC02-343A-4190-AA66-5D8795B8A77E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6FBBA7FA-13B6-4CC9-828F-12F68EB6EBE6}" type="pres">
      <dgm:prSet presAssocID="{F44CEC02-343A-4190-AA66-5D8795B8A77E}" presName="connTx" presStyleLbl="parChTrans1D2" presStyleIdx="3" presStyleCnt="5"/>
      <dgm:spPr/>
      <dgm:t>
        <a:bodyPr/>
        <a:lstStyle/>
        <a:p>
          <a:endParaRPr lang="ru-RU"/>
        </a:p>
      </dgm:t>
    </dgm:pt>
    <dgm:pt modelId="{345A5C53-6C55-4294-BD48-AB139FB5D86C}" type="pres">
      <dgm:prSet presAssocID="{4E5A8909-4B46-4D6F-98F7-1C15028AF479}" presName="root2" presStyleCnt="0"/>
      <dgm:spPr/>
    </dgm:pt>
    <dgm:pt modelId="{A589CDF3-BA75-4EEF-887B-C3BE1B4C1E41}" type="pres">
      <dgm:prSet presAssocID="{4E5A8909-4B46-4D6F-98F7-1C15028AF479}" presName="LevelTwoTextNode" presStyleLbl="node2" presStyleIdx="2" presStyleCnt="4" custLinFactNeighborX="49350" custLinFactNeighborY="-52878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E86C9A12-023D-4BFF-856C-338D9E40BED4}" type="pres">
      <dgm:prSet presAssocID="{4E5A8909-4B46-4D6F-98F7-1C15028AF479}" presName="level3hierChild" presStyleCnt="0"/>
      <dgm:spPr/>
    </dgm:pt>
    <dgm:pt modelId="{72574C4D-CA89-42BD-A61B-7DC1A00F0D7D}" type="pres">
      <dgm:prSet presAssocID="{045E7794-7885-4A45-B418-AA64C1CB4643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552D3141-9FC1-498B-831F-CC99D9C30F6C}" type="pres">
      <dgm:prSet presAssocID="{045E7794-7885-4A45-B418-AA64C1CB4643}" presName="connTx" presStyleLbl="parChTrans1D2" presStyleIdx="4" presStyleCnt="5"/>
      <dgm:spPr/>
      <dgm:t>
        <a:bodyPr/>
        <a:lstStyle/>
        <a:p>
          <a:endParaRPr lang="ru-RU"/>
        </a:p>
      </dgm:t>
    </dgm:pt>
    <dgm:pt modelId="{8A90927B-A900-430C-B0A3-B29CF0B3016B}" type="pres">
      <dgm:prSet presAssocID="{3C631B40-B040-454F-A1B3-B8FB4623CF43}" presName="root2" presStyleCnt="0"/>
      <dgm:spPr/>
    </dgm:pt>
    <dgm:pt modelId="{BFB336C4-3C12-49AA-B8DA-0788B7EE7666}" type="pres">
      <dgm:prSet presAssocID="{3C631B40-B040-454F-A1B3-B8FB4623CF43}" presName="LevelTwoTextNode" presStyleLbl="node2" presStyleIdx="3" presStyleCnt="4" custLinFactNeighborX="-37993" custLinFactNeighborY="-7972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00F0E4FD-8F1C-4552-843D-B93E338CE87F}" type="pres">
      <dgm:prSet presAssocID="{3C631B40-B040-454F-A1B3-B8FB4623CF43}" presName="level3hierChild" presStyleCnt="0"/>
      <dgm:spPr/>
    </dgm:pt>
  </dgm:ptLst>
  <dgm:cxnLst>
    <dgm:cxn modelId="{54CFE7CA-0FFE-4FD0-A1E2-CAFF1D67792B}" type="presOf" srcId="{66D68773-E859-4A99-99C2-B0E24EDA71F7}" destId="{16946D67-98B7-4CE8-BF63-30CCA94DF8D2}" srcOrd="0" destOrd="0" presId="urn:microsoft.com/office/officeart/2008/layout/HorizontalMultiLevelHierarchy"/>
    <dgm:cxn modelId="{67A28B8D-DACB-4695-85E9-D9FB653894CA}" type="presOf" srcId="{3C631B40-B040-454F-A1B3-B8FB4623CF43}" destId="{BFB336C4-3C12-49AA-B8DA-0788B7EE7666}" srcOrd="0" destOrd="0" presId="urn:microsoft.com/office/officeart/2008/layout/HorizontalMultiLevelHierarchy"/>
    <dgm:cxn modelId="{35680333-79B0-49D6-8F6C-9E1B01C27622}" type="presOf" srcId="{773AFA26-E88F-4C16-A791-24BA1AF11795}" destId="{B74FAD2E-92F9-4210-9223-557CFF38C0FA}" srcOrd="0" destOrd="0" presId="urn:microsoft.com/office/officeart/2008/layout/HorizontalMultiLevelHierarchy"/>
    <dgm:cxn modelId="{A590DFA5-FFC9-4FBA-9999-6B6EC518383F}" type="presOf" srcId="{870D83F4-4369-47A7-ABD0-F1162CBB8AC1}" destId="{14C9E3DA-49AC-42F7-82FF-3EA644EC4206}" srcOrd="0" destOrd="0" presId="urn:microsoft.com/office/officeart/2008/layout/HorizontalMultiLevelHierarchy"/>
    <dgm:cxn modelId="{981B36EE-BD6A-4910-8736-1A3B84C47E30}" type="presOf" srcId="{F44CEC02-343A-4190-AA66-5D8795B8A77E}" destId="{6FBBA7FA-13B6-4CC9-828F-12F68EB6EBE6}" srcOrd="1" destOrd="0" presId="urn:microsoft.com/office/officeart/2008/layout/HorizontalMultiLevelHierarchy"/>
    <dgm:cxn modelId="{A6D27312-11F1-4E6E-86C2-DB8F16399240}" type="presOf" srcId="{F44CEC02-343A-4190-AA66-5D8795B8A77E}" destId="{AF919924-D82D-498C-83A5-C20E3E4DB590}" srcOrd="0" destOrd="0" presId="urn:microsoft.com/office/officeart/2008/layout/HorizontalMultiLevelHierarchy"/>
    <dgm:cxn modelId="{3222467C-FFCC-4A5E-95D1-B2D1ECC983FE}" type="presOf" srcId="{1398F096-6057-4618-9084-A0FBE345E92F}" destId="{B354891E-12F9-401B-B220-AE74F7B7074D}" srcOrd="0" destOrd="0" presId="urn:microsoft.com/office/officeart/2008/layout/HorizontalMultiLevelHierarchy"/>
    <dgm:cxn modelId="{9A18D074-197F-411B-A131-E1E03DA61EFF}" srcId="{870D83F4-4369-47A7-ABD0-F1162CBB8AC1}" destId="{3C631B40-B040-454F-A1B3-B8FB4623CF43}" srcOrd="4" destOrd="0" parTransId="{045E7794-7885-4A45-B418-AA64C1CB4643}" sibTransId="{02543829-9CDD-4A8A-8C47-F4BEDC835FB1}"/>
    <dgm:cxn modelId="{D40EB783-2FD6-48C5-B126-CCBFB9547F67}" type="presOf" srcId="{045E7794-7885-4A45-B418-AA64C1CB4643}" destId="{72574C4D-CA89-42BD-A61B-7DC1A00F0D7D}" srcOrd="0" destOrd="0" presId="urn:microsoft.com/office/officeart/2008/layout/HorizontalMultiLevelHierarchy"/>
    <dgm:cxn modelId="{9D1B590D-C2EE-4CE6-916F-2A517484E5F6}" type="presOf" srcId="{CC813346-FC12-4D7F-85B8-7810E15DA800}" destId="{1AC639B0-0ED6-40C5-A53D-CD3C6E2D4D18}" srcOrd="1" destOrd="0" presId="urn:microsoft.com/office/officeart/2008/layout/HorizontalMultiLevelHierarchy"/>
    <dgm:cxn modelId="{9F6E6E1A-1948-4E15-8522-A6A8B8A94FA5}" type="presOf" srcId="{2A3FCBC4-FDC9-4E86-8F38-C619408C6324}" destId="{748A4BBF-096C-4944-BBD9-8BC123E0CAA9}" srcOrd="1" destOrd="0" presId="urn:microsoft.com/office/officeart/2008/layout/HorizontalMultiLevelHierarchy"/>
    <dgm:cxn modelId="{9226D695-A9D2-42E9-BC5A-6AD1D14EEEC4}" srcId="{870D83F4-4369-47A7-ABD0-F1162CBB8AC1}" destId="{4E5A8909-4B46-4D6F-98F7-1C15028AF479}" srcOrd="3" destOrd="0" parTransId="{F44CEC02-343A-4190-AA66-5D8795B8A77E}" sibTransId="{9D761C90-EA38-4008-8156-F5AB31D9D3AF}"/>
    <dgm:cxn modelId="{4C60A3C6-E106-4419-BF8F-D3370FF52FDE}" srcId="{870D83F4-4369-47A7-ABD0-F1162CBB8AC1}" destId="{B73E3D47-472D-473C-9890-ABF1425654BE}" srcOrd="2" destOrd="0" parTransId="{2A3FCBC4-FDC9-4E86-8F38-C619408C6324}" sibTransId="{6BC41CF0-89AE-4A91-9BF4-04399C506B14}"/>
    <dgm:cxn modelId="{AFB0CC34-E411-4215-9653-718FC0F0124D}" type="presOf" srcId="{4E5A8909-4B46-4D6F-98F7-1C15028AF479}" destId="{A589CDF3-BA75-4EEF-887B-C3BE1B4C1E41}" srcOrd="0" destOrd="0" presId="urn:microsoft.com/office/officeart/2008/layout/HorizontalMultiLevelHierarchy"/>
    <dgm:cxn modelId="{383EF236-EABE-41B1-873F-89B5D86E04EB}" srcId="{773AFA26-E88F-4C16-A791-24BA1AF11795}" destId="{870D83F4-4369-47A7-ABD0-F1162CBB8AC1}" srcOrd="0" destOrd="0" parTransId="{0B4EB216-1F0D-422B-B9EB-1AFCDAC8C0E4}" sibTransId="{10746C61-CE4F-4E1A-BAEC-0ADC35F26D51}"/>
    <dgm:cxn modelId="{C1F379FB-9188-422A-BD14-930F22BEADC1}" type="presOf" srcId="{2A3FCBC4-FDC9-4E86-8F38-C619408C6324}" destId="{B389DDE6-DF98-4F0A-9435-6E4DA88AABDD}" srcOrd="0" destOrd="0" presId="urn:microsoft.com/office/officeart/2008/layout/HorizontalMultiLevelHierarchy"/>
    <dgm:cxn modelId="{4DF1AD42-0743-4848-BEAE-1B6FAC1C81FF}" type="presOf" srcId="{045E7794-7885-4A45-B418-AA64C1CB4643}" destId="{552D3141-9FC1-498B-831F-CC99D9C30F6C}" srcOrd="1" destOrd="0" presId="urn:microsoft.com/office/officeart/2008/layout/HorizontalMultiLevelHierarchy"/>
    <dgm:cxn modelId="{DA84A510-3A66-4DC2-AFBB-882D2CAFA87A}" srcId="{870D83F4-4369-47A7-ABD0-F1162CBB8AC1}" destId="{1398F096-6057-4618-9084-A0FBE345E92F}" srcOrd="1" destOrd="0" parTransId="{CC813346-FC12-4D7F-85B8-7810E15DA800}" sibTransId="{9096949A-BB8F-40CA-8188-22027414591F}"/>
    <dgm:cxn modelId="{7173B592-33CB-4B19-B700-7EFE644F778D}" type="presOf" srcId="{31088ED8-B7C7-4C0D-A281-32F7E1DE4AC9}" destId="{A6DFCDE1-9A18-453F-A9FE-E983464E5456}" srcOrd="0" destOrd="0" presId="urn:microsoft.com/office/officeart/2008/layout/HorizontalMultiLevelHierarchy"/>
    <dgm:cxn modelId="{32519DB2-0554-4E3F-BFB8-D59F14EBA3A5}" srcId="{870D83F4-4369-47A7-ABD0-F1162CBB8AC1}" destId="{31088ED8-B7C7-4C0D-A281-32F7E1DE4AC9}" srcOrd="0" destOrd="0" parTransId="{66D68773-E859-4A99-99C2-B0E24EDA71F7}" sibTransId="{EBA91FD1-D070-473F-9ED1-FC9124444AD5}"/>
    <dgm:cxn modelId="{3DB51E5B-F351-421D-A5DE-F6549E658BCB}" type="presOf" srcId="{CC813346-FC12-4D7F-85B8-7810E15DA800}" destId="{7425E321-AEB8-47F4-A93C-20061018348C}" srcOrd="0" destOrd="0" presId="urn:microsoft.com/office/officeart/2008/layout/HorizontalMultiLevelHierarchy"/>
    <dgm:cxn modelId="{A1E68818-3143-446D-BA54-C478B570D4DA}" type="presOf" srcId="{66D68773-E859-4A99-99C2-B0E24EDA71F7}" destId="{0A16612D-440E-40DE-9351-675BCC836404}" srcOrd="1" destOrd="0" presId="urn:microsoft.com/office/officeart/2008/layout/HorizontalMultiLevelHierarchy"/>
    <dgm:cxn modelId="{1E9B1172-D4BA-4B12-85F3-91542DCED784}" type="presOf" srcId="{B73E3D47-472D-473C-9890-ABF1425654BE}" destId="{3ABDBB43-4AE0-4467-BB40-8AA15BB4C861}" srcOrd="0" destOrd="0" presId="urn:microsoft.com/office/officeart/2008/layout/HorizontalMultiLevelHierarchy"/>
    <dgm:cxn modelId="{8ED1B38E-5913-4475-B0A1-5C69CFA35B71}" type="presParOf" srcId="{B74FAD2E-92F9-4210-9223-557CFF38C0FA}" destId="{874C13BA-9453-4F03-9835-54B4BD2F7AB5}" srcOrd="0" destOrd="0" presId="urn:microsoft.com/office/officeart/2008/layout/HorizontalMultiLevelHierarchy"/>
    <dgm:cxn modelId="{77AF179B-EA4F-4A1C-9BB0-7D883DE8775E}" type="presParOf" srcId="{874C13BA-9453-4F03-9835-54B4BD2F7AB5}" destId="{14C9E3DA-49AC-42F7-82FF-3EA644EC4206}" srcOrd="0" destOrd="0" presId="urn:microsoft.com/office/officeart/2008/layout/HorizontalMultiLevelHierarchy"/>
    <dgm:cxn modelId="{3F1973CE-C29D-4044-8B90-5E697A88D913}" type="presParOf" srcId="{874C13BA-9453-4F03-9835-54B4BD2F7AB5}" destId="{ACBAA683-618F-43B1-9D4D-9C1A6565F62D}" srcOrd="1" destOrd="0" presId="urn:microsoft.com/office/officeart/2008/layout/HorizontalMultiLevelHierarchy"/>
    <dgm:cxn modelId="{79E701A0-D491-4DAA-BBCC-A4EC7BEE2BC7}" type="presParOf" srcId="{ACBAA683-618F-43B1-9D4D-9C1A6565F62D}" destId="{16946D67-98B7-4CE8-BF63-30CCA94DF8D2}" srcOrd="0" destOrd="0" presId="urn:microsoft.com/office/officeart/2008/layout/HorizontalMultiLevelHierarchy"/>
    <dgm:cxn modelId="{22FD60D1-066A-47F7-AEB4-42BBA5A972CC}" type="presParOf" srcId="{16946D67-98B7-4CE8-BF63-30CCA94DF8D2}" destId="{0A16612D-440E-40DE-9351-675BCC836404}" srcOrd="0" destOrd="0" presId="urn:microsoft.com/office/officeart/2008/layout/HorizontalMultiLevelHierarchy"/>
    <dgm:cxn modelId="{00489AFC-B89A-469E-AF9F-4665C6FAC675}" type="presParOf" srcId="{ACBAA683-618F-43B1-9D4D-9C1A6565F62D}" destId="{6CB3E36F-E3FF-4094-9C01-86EA05DFD699}" srcOrd="1" destOrd="0" presId="urn:microsoft.com/office/officeart/2008/layout/HorizontalMultiLevelHierarchy"/>
    <dgm:cxn modelId="{9C21604E-C9F2-4041-AE10-618FDD050B7F}" type="presParOf" srcId="{6CB3E36F-E3FF-4094-9C01-86EA05DFD699}" destId="{A6DFCDE1-9A18-453F-A9FE-E983464E5456}" srcOrd="0" destOrd="0" presId="urn:microsoft.com/office/officeart/2008/layout/HorizontalMultiLevelHierarchy"/>
    <dgm:cxn modelId="{C1BB4447-1CDE-4D50-A79E-A24C1BB3BB21}" type="presParOf" srcId="{6CB3E36F-E3FF-4094-9C01-86EA05DFD699}" destId="{A2ABC62D-4FF9-4DCA-8FB8-0D2A05D9C004}" srcOrd="1" destOrd="0" presId="urn:microsoft.com/office/officeart/2008/layout/HorizontalMultiLevelHierarchy"/>
    <dgm:cxn modelId="{34A0CD63-054F-4154-A40C-E57842EA46AF}" type="presParOf" srcId="{ACBAA683-618F-43B1-9D4D-9C1A6565F62D}" destId="{7425E321-AEB8-47F4-A93C-20061018348C}" srcOrd="2" destOrd="0" presId="urn:microsoft.com/office/officeart/2008/layout/HorizontalMultiLevelHierarchy"/>
    <dgm:cxn modelId="{F2A9E659-3F33-4F3A-965C-E85F9465830C}" type="presParOf" srcId="{7425E321-AEB8-47F4-A93C-20061018348C}" destId="{1AC639B0-0ED6-40C5-A53D-CD3C6E2D4D18}" srcOrd="0" destOrd="0" presId="urn:microsoft.com/office/officeart/2008/layout/HorizontalMultiLevelHierarchy"/>
    <dgm:cxn modelId="{3DA1CA6A-4156-4195-A900-BD2228C5C92A}" type="presParOf" srcId="{ACBAA683-618F-43B1-9D4D-9C1A6565F62D}" destId="{D0FF01DC-5576-48D9-ACE8-001008E4E25A}" srcOrd="3" destOrd="0" presId="urn:microsoft.com/office/officeart/2008/layout/HorizontalMultiLevelHierarchy"/>
    <dgm:cxn modelId="{80845C0F-990A-4E93-8607-B11AD64D90A6}" type="presParOf" srcId="{D0FF01DC-5576-48D9-ACE8-001008E4E25A}" destId="{B354891E-12F9-401B-B220-AE74F7B7074D}" srcOrd="0" destOrd="0" presId="urn:microsoft.com/office/officeart/2008/layout/HorizontalMultiLevelHierarchy"/>
    <dgm:cxn modelId="{F1DB0F91-FD26-462B-9505-04DA2C35BA3B}" type="presParOf" srcId="{D0FF01DC-5576-48D9-ACE8-001008E4E25A}" destId="{43DD0871-BFF0-4476-A196-9C985678CB54}" srcOrd="1" destOrd="0" presId="urn:microsoft.com/office/officeart/2008/layout/HorizontalMultiLevelHierarchy"/>
    <dgm:cxn modelId="{E697C75E-1AE4-4854-A32A-3306FE8DFEF9}" type="presParOf" srcId="{ACBAA683-618F-43B1-9D4D-9C1A6565F62D}" destId="{B389DDE6-DF98-4F0A-9435-6E4DA88AABDD}" srcOrd="4" destOrd="0" presId="urn:microsoft.com/office/officeart/2008/layout/HorizontalMultiLevelHierarchy"/>
    <dgm:cxn modelId="{79F65E9B-676B-4D3C-9A1B-049AAE124A4D}" type="presParOf" srcId="{B389DDE6-DF98-4F0A-9435-6E4DA88AABDD}" destId="{748A4BBF-096C-4944-BBD9-8BC123E0CAA9}" srcOrd="0" destOrd="0" presId="urn:microsoft.com/office/officeart/2008/layout/HorizontalMultiLevelHierarchy"/>
    <dgm:cxn modelId="{47E6BA5B-7407-4739-93EE-5C4ECA20FBD1}" type="presParOf" srcId="{ACBAA683-618F-43B1-9D4D-9C1A6565F62D}" destId="{36BF47B4-C02D-4B29-ABD7-05A83AB5ADE2}" srcOrd="5" destOrd="0" presId="urn:microsoft.com/office/officeart/2008/layout/HorizontalMultiLevelHierarchy"/>
    <dgm:cxn modelId="{93607542-F75F-4345-9F18-DDD154C59D05}" type="presParOf" srcId="{36BF47B4-C02D-4B29-ABD7-05A83AB5ADE2}" destId="{3ABDBB43-4AE0-4467-BB40-8AA15BB4C861}" srcOrd="0" destOrd="0" presId="urn:microsoft.com/office/officeart/2008/layout/HorizontalMultiLevelHierarchy"/>
    <dgm:cxn modelId="{899BC8B0-96D0-4150-BD73-F101031475AC}" type="presParOf" srcId="{36BF47B4-C02D-4B29-ABD7-05A83AB5ADE2}" destId="{D778AEB7-93B2-4499-98BA-25F38378929F}" srcOrd="1" destOrd="0" presId="urn:microsoft.com/office/officeart/2008/layout/HorizontalMultiLevelHierarchy"/>
    <dgm:cxn modelId="{983E6820-0506-4B1C-A074-0D54D896F9BF}" type="presParOf" srcId="{ACBAA683-618F-43B1-9D4D-9C1A6565F62D}" destId="{AF919924-D82D-498C-83A5-C20E3E4DB590}" srcOrd="6" destOrd="0" presId="urn:microsoft.com/office/officeart/2008/layout/HorizontalMultiLevelHierarchy"/>
    <dgm:cxn modelId="{F0EEC1F0-5319-4F3B-8344-C39403F08EBC}" type="presParOf" srcId="{AF919924-D82D-498C-83A5-C20E3E4DB590}" destId="{6FBBA7FA-13B6-4CC9-828F-12F68EB6EBE6}" srcOrd="0" destOrd="0" presId="urn:microsoft.com/office/officeart/2008/layout/HorizontalMultiLevelHierarchy"/>
    <dgm:cxn modelId="{CD28B129-06CC-4B84-A05E-BB45F7EFAC36}" type="presParOf" srcId="{ACBAA683-618F-43B1-9D4D-9C1A6565F62D}" destId="{345A5C53-6C55-4294-BD48-AB139FB5D86C}" srcOrd="7" destOrd="0" presId="urn:microsoft.com/office/officeart/2008/layout/HorizontalMultiLevelHierarchy"/>
    <dgm:cxn modelId="{C98F969F-1B91-4182-9E58-21C20E3650EE}" type="presParOf" srcId="{345A5C53-6C55-4294-BD48-AB139FB5D86C}" destId="{A589CDF3-BA75-4EEF-887B-C3BE1B4C1E41}" srcOrd="0" destOrd="0" presId="urn:microsoft.com/office/officeart/2008/layout/HorizontalMultiLevelHierarchy"/>
    <dgm:cxn modelId="{CFBB4E79-2243-4BB0-8AB5-8017960C2AB6}" type="presParOf" srcId="{345A5C53-6C55-4294-BD48-AB139FB5D86C}" destId="{E86C9A12-023D-4BFF-856C-338D9E40BED4}" srcOrd="1" destOrd="0" presId="urn:microsoft.com/office/officeart/2008/layout/HorizontalMultiLevelHierarchy"/>
    <dgm:cxn modelId="{E584EE5B-9D8B-460C-B6F0-A6F13E0C9086}" type="presParOf" srcId="{ACBAA683-618F-43B1-9D4D-9C1A6565F62D}" destId="{72574C4D-CA89-42BD-A61B-7DC1A00F0D7D}" srcOrd="8" destOrd="0" presId="urn:microsoft.com/office/officeart/2008/layout/HorizontalMultiLevelHierarchy"/>
    <dgm:cxn modelId="{BC6F7634-368B-4CFE-9DF2-BAD3A348443B}" type="presParOf" srcId="{72574C4D-CA89-42BD-A61B-7DC1A00F0D7D}" destId="{552D3141-9FC1-498B-831F-CC99D9C30F6C}" srcOrd="0" destOrd="0" presId="urn:microsoft.com/office/officeart/2008/layout/HorizontalMultiLevelHierarchy"/>
    <dgm:cxn modelId="{8CBB92BC-4C52-40E6-B049-0F096F1849EE}" type="presParOf" srcId="{ACBAA683-618F-43B1-9D4D-9C1A6565F62D}" destId="{8A90927B-A900-430C-B0A3-B29CF0B3016B}" srcOrd="9" destOrd="0" presId="urn:microsoft.com/office/officeart/2008/layout/HorizontalMultiLevelHierarchy"/>
    <dgm:cxn modelId="{CCBABDFC-DA0A-40CF-BB0E-2929EB5507A0}" type="presParOf" srcId="{8A90927B-A900-430C-B0A3-B29CF0B3016B}" destId="{BFB336C4-3C12-49AA-B8DA-0788B7EE7666}" srcOrd="0" destOrd="0" presId="urn:microsoft.com/office/officeart/2008/layout/HorizontalMultiLevelHierarchy"/>
    <dgm:cxn modelId="{25499431-3C65-43A0-BD36-B0BC065FA62A}" type="presParOf" srcId="{8A90927B-A900-430C-B0A3-B29CF0B3016B}" destId="{00F0E4FD-8F1C-4552-843D-B93E338CE87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C6A1E9-8AE0-4832-8160-8F710AD7C98C}" type="doc">
      <dgm:prSet loTypeId="urn:microsoft.com/office/officeart/2005/8/layout/hList6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172B79B-D355-4F4A-BAA7-0CD58C165BEC}">
      <dgm:prSet phldr="0"/>
      <dgm:spPr/>
      <dgm:t>
        <a:bodyPr/>
        <a:lstStyle/>
        <a:p>
          <a:pPr rtl="0"/>
          <a:r>
            <a:rPr lang="ru-RU" dirty="0" err="1" smtClean="0"/>
            <a:t>Розширення</a:t>
          </a:r>
          <a:r>
            <a:rPr lang="ru-RU" dirty="0" smtClean="0"/>
            <a:t> </a:t>
          </a:r>
          <a:r>
            <a:rPr lang="ru-RU" dirty="0" err="1" smtClean="0"/>
            <a:t>внутрішнього</a:t>
          </a:r>
          <a:r>
            <a:rPr lang="ru-RU" dirty="0" smtClean="0"/>
            <a:t> ринку</a:t>
          </a:r>
          <a:endParaRPr lang="ru-RU" dirty="0">
            <a:latin typeface="Arial"/>
          </a:endParaRPr>
        </a:p>
      </dgm:t>
    </dgm:pt>
    <dgm:pt modelId="{209D8707-801E-4A8D-B0DB-40C11C2E4984}" type="parTrans" cxnId="{8027451D-A7FC-4253-823C-3F3E052321D1}">
      <dgm:prSet/>
      <dgm:spPr/>
      <dgm:t>
        <a:bodyPr/>
        <a:lstStyle/>
        <a:p>
          <a:endParaRPr lang="ru-RU"/>
        </a:p>
      </dgm:t>
    </dgm:pt>
    <dgm:pt modelId="{FFEB8F39-CB65-40DD-9F7C-A11A1D769118}" type="sibTrans" cxnId="{8027451D-A7FC-4253-823C-3F3E052321D1}">
      <dgm:prSet/>
      <dgm:spPr/>
      <dgm:t>
        <a:bodyPr/>
        <a:lstStyle/>
        <a:p>
          <a:endParaRPr lang="ru-RU"/>
        </a:p>
      </dgm:t>
    </dgm:pt>
    <dgm:pt modelId="{B64E7097-B3A9-486A-B653-31EEF6E983ED}">
      <dgm:prSet phldr="0"/>
      <dgm:spPr/>
      <dgm:t>
        <a:bodyPr/>
        <a:lstStyle/>
        <a:p>
          <a:pPr rtl="0"/>
          <a:r>
            <a:rPr lang="ru-RU" dirty="0"/>
            <a:t>Розробка і комерційне впровадження інновацій</a:t>
          </a:r>
          <a:endParaRPr lang="ru-RU" dirty="0">
            <a:latin typeface="Arial"/>
          </a:endParaRPr>
        </a:p>
      </dgm:t>
    </dgm:pt>
    <dgm:pt modelId="{2847DD9A-0E7A-4945-8B19-D756C861F0FB}" type="parTrans" cxnId="{5B5A12F5-A81C-41A5-A9B5-2E060628663B}">
      <dgm:prSet/>
      <dgm:spPr/>
      <dgm:t>
        <a:bodyPr/>
        <a:lstStyle/>
        <a:p>
          <a:endParaRPr lang="ru-RU"/>
        </a:p>
      </dgm:t>
    </dgm:pt>
    <dgm:pt modelId="{B9B77DF3-12C5-4A20-B67E-724E72FD3AD9}" type="sibTrans" cxnId="{5B5A12F5-A81C-41A5-A9B5-2E060628663B}">
      <dgm:prSet/>
      <dgm:spPr/>
      <dgm:t>
        <a:bodyPr/>
        <a:lstStyle/>
        <a:p>
          <a:endParaRPr lang="ru-RU"/>
        </a:p>
      </dgm:t>
    </dgm:pt>
    <dgm:pt modelId="{A27A4F92-182E-47A9-936F-CB7763979962}">
      <dgm:prSet phldr="0"/>
      <dgm:spPr/>
      <dgm:t>
        <a:bodyPr/>
        <a:lstStyle/>
        <a:p>
          <a:pPr rtl="0"/>
          <a:r>
            <a:rPr lang="ru-RU" dirty="0"/>
            <a:t>Підготовка фахівців нового покоління</a:t>
          </a:r>
          <a:endParaRPr lang="ru-RU" dirty="0">
            <a:latin typeface="Arial"/>
          </a:endParaRPr>
        </a:p>
      </dgm:t>
    </dgm:pt>
    <dgm:pt modelId="{0822F5F0-703E-4083-994E-C0DDE575E2A6}" type="parTrans" cxnId="{7E4E179F-4B37-426B-AEA4-9EF26A90EFC5}">
      <dgm:prSet/>
      <dgm:spPr/>
      <dgm:t>
        <a:bodyPr/>
        <a:lstStyle/>
        <a:p>
          <a:endParaRPr lang="ru-RU"/>
        </a:p>
      </dgm:t>
    </dgm:pt>
    <dgm:pt modelId="{E1FB00E8-521B-415B-ADB3-2EE13952AB66}" type="sibTrans" cxnId="{7E4E179F-4B37-426B-AEA4-9EF26A90EFC5}">
      <dgm:prSet/>
      <dgm:spPr/>
      <dgm:t>
        <a:bodyPr/>
        <a:lstStyle/>
        <a:p>
          <a:endParaRPr lang="ru-RU"/>
        </a:p>
      </dgm:t>
    </dgm:pt>
    <dgm:pt modelId="{549A7160-ABED-4784-8FD7-EFDF99E1F898}">
      <dgm:prSet phldr="0"/>
      <dgm:spPr/>
      <dgm:t>
        <a:bodyPr/>
        <a:lstStyle/>
        <a:p>
          <a:pPr rtl="0"/>
          <a:r>
            <a:rPr lang="uk-UA" dirty="0" smtClean="0">
              <a:latin typeface="Arial"/>
            </a:rPr>
            <a:t>Створення і закріплення якісного державного продукту на іноземних ринках</a:t>
          </a:r>
          <a:endParaRPr lang="ru-RU" dirty="0">
            <a:latin typeface="Arial"/>
          </a:endParaRPr>
        </a:p>
      </dgm:t>
    </dgm:pt>
    <dgm:pt modelId="{8EBA8451-DD7C-4801-964F-350DDEA24B72}" type="parTrans" cxnId="{B8BEC28B-1C3C-47C1-945A-CACE3C1A9E1B}">
      <dgm:prSet/>
      <dgm:spPr/>
      <dgm:t>
        <a:bodyPr/>
        <a:lstStyle/>
        <a:p>
          <a:endParaRPr lang="ru-RU"/>
        </a:p>
      </dgm:t>
    </dgm:pt>
    <dgm:pt modelId="{D4CA41C3-A9A0-40F7-8BED-2D4D12451D32}" type="sibTrans" cxnId="{B8BEC28B-1C3C-47C1-945A-CACE3C1A9E1B}">
      <dgm:prSet/>
      <dgm:spPr/>
      <dgm:t>
        <a:bodyPr/>
        <a:lstStyle/>
        <a:p>
          <a:endParaRPr lang="ru-RU"/>
        </a:p>
      </dgm:t>
    </dgm:pt>
    <dgm:pt modelId="{752AE833-90B9-4106-A033-17206E21B952}">
      <dgm:prSet phldr="0"/>
      <dgm:spPr/>
      <dgm:t>
        <a:bodyPr/>
        <a:lstStyle/>
        <a:p>
          <a:pPr rtl="0"/>
          <a:r>
            <a:rPr lang="uk-UA" dirty="0" smtClean="0">
              <a:latin typeface="Arial"/>
            </a:rPr>
            <a:t>Вихід на світові ринки</a:t>
          </a:r>
          <a:endParaRPr lang="ru-RU" dirty="0">
            <a:latin typeface="Arial"/>
          </a:endParaRPr>
        </a:p>
      </dgm:t>
    </dgm:pt>
    <dgm:pt modelId="{0F93170A-24A6-4C91-9216-948296D38087}" type="parTrans" cxnId="{30CC4709-0FB8-4A4A-BB69-021FCD76CFB4}">
      <dgm:prSet/>
      <dgm:spPr/>
      <dgm:t>
        <a:bodyPr/>
        <a:lstStyle/>
        <a:p>
          <a:endParaRPr lang="ru-RU"/>
        </a:p>
      </dgm:t>
    </dgm:pt>
    <dgm:pt modelId="{2B3D3C11-39E0-4FBE-A9EA-CF1C4B5D00A7}" type="sibTrans" cxnId="{30CC4709-0FB8-4A4A-BB69-021FCD76CFB4}">
      <dgm:prSet/>
      <dgm:spPr/>
      <dgm:t>
        <a:bodyPr/>
        <a:lstStyle/>
        <a:p>
          <a:endParaRPr lang="ru-RU"/>
        </a:p>
      </dgm:t>
    </dgm:pt>
    <dgm:pt modelId="{E7B8B610-5676-45C9-8769-E61021575A98}" type="pres">
      <dgm:prSet presAssocID="{68C6A1E9-8AE0-4832-8160-8F710AD7C98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F4AEA7-94DA-4A4E-B03A-079810EA217F}" type="pres">
      <dgm:prSet presAssocID="{4172B79B-D355-4F4A-BAA7-0CD58C165BE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291713-AD6E-48CD-B2AF-62614E6FEEB3}" type="pres">
      <dgm:prSet presAssocID="{FFEB8F39-CB65-40DD-9F7C-A11A1D769118}" presName="sibTrans" presStyleCnt="0"/>
      <dgm:spPr/>
      <dgm:t>
        <a:bodyPr/>
        <a:lstStyle/>
        <a:p>
          <a:endParaRPr lang="ru-RU"/>
        </a:p>
      </dgm:t>
    </dgm:pt>
    <dgm:pt modelId="{526CC2A4-5D29-4958-BC7F-7B0F2BBA10D0}" type="pres">
      <dgm:prSet presAssocID="{B64E7097-B3A9-486A-B653-31EEF6E983E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75C789-76AD-42F3-A189-60A913C6F82A}" type="pres">
      <dgm:prSet presAssocID="{B9B77DF3-12C5-4A20-B67E-724E72FD3AD9}" presName="sibTrans" presStyleCnt="0"/>
      <dgm:spPr/>
      <dgm:t>
        <a:bodyPr/>
        <a:lstStyle/>
        <a:p>
          <a:endParaRPr lang="ru-RU"/>
        </a:p>
      </dgm:t>
    </dgm:pt>
    <dgm:pt modelId="{E1AF94DE-4F67-4896-A0E3-D90AF643DFE0}" type="pres">
      <dgm:prSet presAssocID="{A27A4F92-182E-47A9-936F-CB776397996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131216-53FB-4BC9-806E-8D513EB1CA53}" type="pres">
      <dgm:prSet presAssocID="{E1FB00E8-521B-415B-ADB3-2EE13952AB66}" presName="sibTrans" presStyleCnt="0"/>
      <dgm:spPr/>
      <dgm:t>
        <a:bodyPr/>
        <a:lstStyle/>
        <a:p>
          <a:endParaRPr lang="ru-RU"/>
        </a:p>
      </dgm:t>
    </dgm:pt>
    <dgm:pt modelId="{D238EAEC-8768-4843-9143-0C759E8817AA}" type="pres">
      <dgm:prSet presAssocID="{752AE833-90B9-4106-A033-17206E21B95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18B087-4625-4767-949C-0FB34118DD9B}" type="pres">
      <dgm:prSet presAssocID="{2B3D3C11-39E0-4FBE-A9EA-CF1C4B5D00A7}" presName="sibTrans" presStyleCnt="0"/>
      <dgm:spPr/>
    </dgm:pt>
    <dgm:pt modelId="{1143E96D-DE12-480D-A99C-AAB36973440E}" type="pres">
      <dgm:prSet presAssocID="{549A7160-ABED-4784-8FD7-EFDF99E1F89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0B1FAD-78D3-42C1-9BD7-B81E15216BFD}" type="presOf" srcId="{752AE833-90B9-4106-A033-17206E21B952}" destId="{D238EAEC-8768-4843-9143-0C759E8817AA}" srcOrd="0" destOrd="0" presId="urn:microsoft.com/office/officeart/2005/8/layout/hList6"/>
    <dgm:cxn modelId="{8027451D-A7FC-4253-823C-3F3E052321D1}" srcId="{68C6A1E9-8AE0-4832-8160-8F710AD7C98C}" destId="{4172B79B-D355-4F4A-BAA7-0CD58C165BEC}" srcOrd="0" destOrd="0" parTransId="{209D8707-801E-4A8D-B0DB-40C11C2E4984}" sibTransId="{FFEB8F39-CB65-40DD-9F7C-A11A1D769118}"/>
    <dgm:cxn modelId="{5B5A12F5-A81C-41A5-A9B5-2E060628663B}" srcId="{68C6A1E9-8AE0-4832-8160-8F710AD7C98C}" destId="{B64E7097-B3A9-486A-B653-31EEF6E983ED}" srcOrd="1" destOrd="0" parTransId="{2847DD9A-0E7A-4945-8B19-D756C861F0FB}" sibTransId="{B9B77DF3-12C5-4A20-B67E-724E72FD3AD9}"/>
    <dgm:cxn modelId="{69265AC4-633E-4EBB-A458-E46B147B2857}" type="presOf" srcId="{B64E7097-B3A9-486A-B653-31EEF6E983ED}" destId="{526CC2A4-5D29-4958-BC7F-7B0F2BBA10D0}" srcOrd="0" destOrd="0" presId="urn:microsoft.com/office/officeart/2005/8/layout/hList6"/>
    <dgm:cxn modelId="{7E4E179F-4B37-426B-AEA4-9EF26A90EFC5}" srcId="{68C6A1E9-8AE0-4832-8160-8F710AD7C98C}" destId="{A27A4F92-182E-47A9-936F-CB7763979962}" srcOrd="2" destOrd="0" parTransId="{0822F5F0-703E-4083-994E-C0DDE575E2A6}" sibTransId="{E1FB00E8-521B-415B-ADB3-2EE13952AB66}"/>
    <dgm:cxn modelId="{C6FD5371-96AA-465E-AF00-D9DA6EE03EE5}" type="presOf" srcId="{A27A4F92-182E-47A9-936F-CB7763979962}" destId="{E1AF94DE-4F67-4896-A0E3-D90AF643DFE0}" srcOrd="0" destOrd="0" presId="urn:microsoft.com/office/officeart/2005/8/layout/hList6"/>
    <dgm:cxn modelId="{915415C9-FABB-469F-BC18-03429DD3CA27}" type="presOf" srcId="{4172B79B-D355-4F4A-BAA7-0CD58C165BEC}" destId="{07F4AEA7-94DA-4A4E-B03A-079810EA217F}" srcOrd="0" destOrd="0" presId="urn:microsoft.com/office/officeart/2005/8/layout/hList6"/>
    <dgm:cxn modelId="{B8BEC28B-1C3C-47C1-945A-CACE3C1A9E1B}" srcId="{68C6A1E9-8AE0-4832-8160-8F710AD7C98C}" destId="{549A7160-ABED-4784-8FD7-EFDF99E1F898}" srcOrd="4" destOrd="0" parTransId="{8EBA8451-DD7C-4801-964F-350DDEA24B72}" sibTransId="{D4CA41C3-A9A0-40F7-8BED-2D4D12451D32}"/>
    <dgm:cxn modelId="{9C4B3208-3A77-4E39-9B08-2E7FD3C9C90E}" type="presOf" srcId="{68C6A1E9-8AE0-4832-8160-8F710AD7C98C}" destId="{E7B8B610-5676-45C9-8769-E61021575A98}" srcOrd="0" destOrd="0" presId="urn:microsoft.com/office/officeart/2005/8/layout/hList6"/>
    <dgm:cxn modelId="{E929E17D-2DC9-4DA6-AF00-B94DDE4779B4}" type="presOf" srcId="{549A7160-ABED-4784-8FD7-EFDF99E1F898}" destId="{1143E96D-DE12-480D-A99C-AAB36973440E}" srcOrd="0" destOrd="0" presId="urn:microsoft.com/office/officeart/2005/8/layout/hList6"/>
    <dgm:cxn modelId="{30CC4709-0FB8-4A4A-BB69-021FCD76CFB4}" srcId="{68C6A1E9-8AE0-4832-8160-8F710AD7C98C}" destId="{752AE833-90B9-4106-A033-17206E21B952}" srcOrd="3" destOrd="0" parTransId="{0F93170A-24A6-4C91-9216-948296D38087}" sibTransId="{2B3D3C11-39E0-4FBE-A9EA-CF1C4B5D00A7}"/>
    <dgm:cxn modelId="{4C203639-CF0B-403F-ABE7-E7FA74D31A54}" type="presParOf" srcId="{E7B8B610-5676-45C9-8769-E61021575A98}" destId="{07F4AEA7-94DA-4A4E-B03A-079810EA217F}" srcOrd="0" destOrd="0" presId="urn:microsoft.com/office/officeart/2005/8/layout/hList6"/>
    <dgm:cxn modelId="{FD09B87D-70CD-4A4C-A1F3-D855BBBA393C}" type="presParOf" srcId="{E7B8B610-5676-45C9-8769-E61021575A98}" destId="{53291713-AD6E-48CD-B2AF-62614E6FEEB3}" srcOrd="1" destOrd="0" presId="urn:microsoft.com/office/officeart/2005/8/layout/hList6"/>
    <dgm:cxn modelId="{D0BB1CF5-23C1-4E1B-91AA-076CBC806445}" type="presParOf" srcId="{E7B8B610-5676-45C9-8769-E61021575A98}" destId="{526CC2A4-5D29-4958-BC7F-7B0F2BBA10D0}" srcOrd="2" destOrd="0" presId="urn:microsoft.com/office/officeart/2005/8/layout/hList6"/>
    <dgm:cxn modelId="{5AB10920-8F1C-4AEC-B6F5-113AD6B6EA1B}" type="presParOf" srcId="{E7B8B610-5676-45C9-8769-E61021575A98}" destId="{FF75C789-76AD-42F3-A189-60A913C6F82A}" srcOrd="3" destOrd="0" presId="urn:microsoft.com/office/officeart/2005/8/layout/hList6"/>
    <dgm:cxn modelId="{3D80AD3C-A418-47B6-93E5-5E787BE6E97E}" type="presParOf" srcId="{E7B8B610-5676-45C9-8769-E61021575A98}" destId="{E1AF94DE-4F67-4896-A0E3-D90AF643DFE0}" srcOrd="4" destOrd="0" presId="urn:microsoft.com/office/officeart/2005/8/layout/hList6"/>
    <dgm:cxn modelId="{86CD4BFC-207A-48FF-871F-EDA36613204D}" type="presParOf" srcId="{E7B8B610-5676-45C9-8769-E61021575A98}" destId="{1E131216-53FB-4BC9-806E-8D513EB1CA53}" srcOrd="5" destOrd="0" presId="urn:microsoft.com/office/officeart/2005/8/layout/hList6"/>
    <dgm:cxn modelId="{E0D4A328-D86F-4537-BFBA-B09EAB8834C6}" type="presParOf" srcId="{E7B8B610-5676-45C9-8769-E61021575A98}" destId="{D238EAEC-8768-4843-9143-0C759E8817AA}" srcOrd="6" destOrd="0" presId="urn:microsoft.com/office/officeart/2005/8/layout/hList6"/>
    <dgm:cxn modelId="{25145178-5144-4C56-ACB5-033AB49B48E2}" type="presParOf" srcId="{E7B8B610-5676-45C9-8769-E61021575A98}" destId="{1918B087-4625-4767-949C-0FB34118DD9B}" srcOrd="7" destOrd="0" presId="urn:microsoft.com/office/officeart/2005/8/layout/hList6"/>
    <dgm:cxn modelId="{20F25F47-2F49-4EC2-BEDE-AB553DBD7146}" type="presParOf" srcId="{E7B8B610-5676-45C9-8769-E61021575A98}" destId="{1143E96D-DE12-480D-A99C-AAB36973440E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B674C-47DE-4D69-824F-B768083A5652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3DA66-C4C8-47FB-AD19-85F20319C6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582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14325" y="3004909"/>
            <a:ext cx="7839075" cy="183379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/>
            </a:lvl1pPr>
          </a:lstStyle>
          <a:p>
            <a:r>
              <a:rPr lang="ru-RU" sz="3200" b="1" dirty="0"/>
              <a:t>НАЗВА ТЕМИ РОБОТИ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>
            <a:off x="401411" y="2966793"/>
            <a:ext cx="7790160" cy="0"/>
          </a:xfrm>
          <a:prstGeom prst="line">
            <a:avLst/>
          </a:prstGeom>
          <a:ln w="12700">
            <a:solidFill>
              <a:srgbClr val="314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245820" y="5816726"/>
            <a:ext cx="20484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1600" dirty="0"/>
              <a:t>Науковий керівник: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53091" y="6475729"/>
            <a:ext cx="3494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1200" dirty="0"/>
              <a:t>Доступне для завантаження</a:t>
            </a:r>
            <a:r>
              <a:rPr lang="en-US" sz="1200" dirty="0"/>
              <a:t> </a:t>
            </a:r>
            <a:r>
              <a:rPr lang="uk-UA" sz="1200" dirty="0"/>
              <a:t>на</a:t>
            </a:r>
            <a:r>
              <a:rPr lang="uk-UA" sz="1200" baseline="0" dirty="0"/>
              <a:t> сайті кафедри</a:t>
            </a:r>
            <a:r>
              <a:rPr lang="uk-UA" sz="1200" dirty="0"/>
              <a:t>:</a:t>
            </a:r>
          </a:p>
        </p:txBody>
      </p:sp>
      <p:sp>
        <p:nvSpPr>
          <p:cNvPr id="25" name="Объект 24"/>
          <p:cNvSpPr>
            <a:spLocks noGrp="1"/>
          </p:cNvSpPr>
          <p:nvPr>
            <p:ph sz="quarter" idx="10" hasCustomPrompt="1"/>
          </p:nvPr>
        </p:nvSpPr>
        <p:spPr>
          <a:xfrm>
            <a:off x="314324" y="1604946"/>
            <a:ext cx="7419975" cy="135950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>
              <a:defRPr sz="2000" b="1"/>
            </a:lvl2pPr>
            <a:lvl3pPr>
              <a:defRPr sz="20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uk-UA" dirty="0"/>
              <a:t>ДИПЛОМНА РОБОТА, ДИПЛОМНИЙ ПРОЕКТ або КУРСОВИЙ ПРОЕКТ </a:t>
            </a:r>
            <a:endParaRPr lang="ru-RU" dirty="0"/>
          </a:p>
        </p:txBody>
      </p:sp>
      <p:sp>
        <p:nvSpPr>
          <p:cNvPr id="27" name="Объект 26"/>
          <p:cNvSpPr>
            <a:spLocks noGrp="1"/>
          </p:cNvSpPr>
          <p:nvPr>
            <p:ph sz="quarter" idx="11" hasCustomPrompt="1"/>
          </p:nvPr>
        </p:nvSpPr>
        <p:spPr>
          <a:xfrm>
            <a:off x="314324" y="285186"/>
            <a:ext cx="7025369" cy="7020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dirty="0" err="1"/>
              <a:t>Назва</a:t>
            </a:r>
            <a:r>
              <a:rPr lang="ru-RU" dirty="0"/>
              <a:t> факультету та </a:t>
            </a:r>
            <a:r>
              <a:rPr lang="uk-UA" dirty="0"/>
              <a:t>кафедри</a:t>
            </a:r>
            <a:endParaRPr lang="ru-RU" dirty="0"/>
          </a:p>
        </p:txBody>
      </p:sp>
      <p:sp>
        <p:nvSpPr>
          <p:cNvPr id="29" name="Объект 28"/>
          <p:cNvSpPr>
            <a:spLocks noGrp="1"/>
          </p:cNvSpPr>
          <p:nvPr>
            <p:ph sz="quarter" idx="12" hasCustomPrompt="1"/>
          </p:nvPr>
        </p:nvSpPr>
        <p:spPr>
          <a:xfrm>
            <a:off x="254721" y="5477909"/>
            <a:ext cx="7527471" cy="3416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uk-UA" noProof="0" dirty="0"/>
              <a:t>П.І.Б. студента повністю, група</a:t>
            </a:r>
          </a:p>
        </p:txBody>
      </p:sp>
      <p:sp>
        <p:nvSpPr>
          <p:cNvPr id="30" name="Объект 28"/>
          <p:cNvSpPr>
            <a:spLocks noGrp="1"/>
          </p:cNvSpPr>
          <p:nvPr>
            <p:ph sz="quarter" idx="13" hasCustomPrompt="1"/>
          </p:nvPr>
        </p:nvSpPr>
        <p:spPr>
          <a:xfrm>
            <a:off x="2194559" y="5844540"/>
            <a:ext cx="6533061" cy="2851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uk-UA" noProof="0" dirty="0"/>
              <a:t>науковий ступінь, звання та П.І.Б.</a:t>
            </a:r>
          </a:p>
        </p:txBody>
      </p:sp>
      <p:sp>
        <p:nvSpPr>
          <p:cNvPr id="32" name="Объект 28"/>
          <p:cNvSpPr>
            <a:spLocks noGrp="1"/>
          </p:cNvSpPr>
          <p:nvPr>
            <p:ph sz="quarter" idx="15" hasCustomPrompt="1"/>
          </p:nvPr>
        </p:nvSpPr>
        <p:spPr>
          <a:xfrm>
            <a:off x="3600448" y="6493971"/>
            <a:ext cx="2247902" cy="1961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uk-UA" noProof="0" dirty="0"/>
              <a:t>адреса сайту</a:t>
            </a:r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>
            <a:off x="346912" y="5828212"/>
            <a:ext cx="7790160" cy="0"/>
          </a:xfrm>
          <a:prstGeom prst="line">
            <a:avLst/>
          </a:prstGeom>
          <a:ln w="12700">
            <a:solidFill>
              <a:srgbClr val="314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253091" y="6259745"/>
            <a:ext cx="11838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1200" dirty="0"/>
              <a:t>Дата захисту:</a:t>
            </a:r>
          </a:p>
        </p:txBody>
      </p:sp>
      <p:sp>
        <p:nvSpPr>
          <p:cNvPr id="19" name="Объект 28"/>
          <p:cNvSpPr>
            <a:spLocks noGrp="1"/>
          </p:cNvSpPr>
          <p:nvPr>
            <p:ph sz="quarter" idx="16" hasCustomPrompt="1"/>
          </p:nvPr>
        </p:nvSpPr>
        <p:spPr>
          <a:xfrm>
            <a:off x="1257294" y="6277987"/>
            <a:ext cx="2247902" cy="1961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uk-UA" noProof="0" dirty="0"/>
              <a:t>дата захисту</a:t>
            </a:r>
          </a:p>
        </p:txBody>
      </p:sp>
    </p:spTree>
    <p:extLst>
      <p:ext uri="{BB962C8B-B14F-4D97-AF65-F5344CB8AC3E}">
        <p14:creationId xmlns:p14="http://schemas.microsoft.com/office/powerpoint/2010/main" val="172263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із назво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09" y="6073030"/>
            <a:ext cx="11268479" cy="606553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470820" y="6392634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DC56AA3-0D82-44D9-83B2-C252F27638A7}" type="slidenum">
              <a:rPr lang="ru-RU" sz="1600" smtClean="0"/>
              <a:pPr algn="ctr"/>
              <a:t>‹#›</a:t>
            </a:fld>
            <a:endParaRPr lang="ru-RU" sz="1600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176009" y="220889"/>
            <a:ext cx="11817327" cy="9636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 baseline="0"/>
            </a:lvl1pPr>
            <a:lvl2pPr marL="457200" indent="0">
              <a:buNone/>
              <a:defRPr sz="2800" b="1"/>
            </a:lvl2pPr>
            <a:lvl3pPr marL="914400" indent="0">
              <a:buNone/>
              <a:defRPr sz="2800" b="1"/>
            </a:lvl3pPr>
            <a:lvl4pPr marL="1371600" indent="0">
              <a:buNone/>
              <a:defRPr sz="2800" b="1"/>
            </a:lvl4pPr>
            <a:lvl5pPr marL="1828800" indent="0">
              <a:buNone/>
              <a:defRPr sz="2800" b="1"/>
            </a:lvl5pPr>
          </a:lstStyle>
          <a:p>
            <a:pPr lvl="0"/>
            <a:r>
              <a:rPr lang="uk-UA" dirty="0"/>
              <a:t>НАЗВА СЛАЙДУ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652916" y="6325828"/>
            <a:ext cx="9960655" cy="23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 baseline="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uk-UA" noProof="0" dirty="0"/>
              <a:t>П.І.Б. студента, група // дата захисту</a:t>
            </a:r>
          </a:p>
        </p:txBody>
      </p:sp>
    </p:spTree>
    <p:extLst>
      <p:ext uri="{BB962C8B-B14F-4D97-AF65-F5344CB8AC3E}">
        <p14:creationId xmlns:p14="http://schemas.microsoft.com/office/powerpoint/2010/main" val="1680843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без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09" y="6073030"/>
            <a:ext cx="11268479" cy="60655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470820" y="6392634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DC56AA3-0D82-44D9-83B2-C252F27638A7}" type="slidenum">
              <a:rPr lang="ru-RU" sz="1600" smtClean="0"/>
              <a:pPr algn="ctr"/>
              <a:t>‹#›</a:t>
            </a:fld>
            <a:endParaRPr lang="ru-RU" sz="1600" dirty="0"/>
          </a:p>
        </p:txBody>
      </p:sp>
      <p:sp>
        <p:nvSpPr>
          <p:cNvPr id="9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652916" y="6325828"/>
            <a:ext cx="9960655" cy="23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 baseline="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uk-UA" noProof="0" dirty="0"/>
              <a:t>П.І.Б. студента, група // дата захисту</a:t>
            </a:r>
          </a:p>
        </p:txBody>
      </p:sp>
    </p:spTree>
    <p:extLst>
      <p:ext uri="{BB962C8B-B14F-4D97-AF65-F5344CB8AC3E}">
        <p14:creationId xmlns:p14="http://schemas.microsoft.com/office/powerpoint/2010/main" val="1761681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зді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2015" y="2346098"/>
            <a:ext cx="6174921" cy="2165803"/>
          </a:xfrm>
          <a:prstGeom prst="rect">
            <a:avLst/>
          </a:prstGeom>
        </p:spPr>
        <p:txBody>
          <a:bodyPr anchor="ctr"/>
          <a:lstStyle>
            <a:lvl1pPr>
              <a:defRPr sz="3200" b="1"/>
            </a:lvl1pPr>
          </a:lstStyle>
          <a:p>
            <a:r>
              <a:rPr lang="uk-UA" noProof="0" dirty="0"/>
              <a:t>Назва розділу</a:t>
            </a:r>
          </a:p>
        </p:txBody>
      </p:sp>
    </p:spTree>
    <p:extLst>
      <p:ext uri="{BB962C8B-B14F-4D97-AF65-F5344CB8AC3E}">
        <p14:creationId xmlns:p14="http://schemas.microsoft.com/office/powerpoint/2010/main" val="3139923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зділ зі з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2015" y="434171"/>
            <a:ext cx="5977345" cy="571669"/>
          </a:xfrm>
          <a:prstGeom prst="rect">
            <a:avLst/>
          </a:prstGeom>
        </p:spPr>
        <p:txBody>
          <a:bodyPr anchor="b"/>
          <a:lstStyle>
            <a:lvl1pPr>
              <a:defRPr sz="3200" b="1"/>
            </a:lvl1pPr>
          </a:lstStyle>
          <a:p>
            <a:r>
              <a:rPr lang="uk-UA" noProof="0" dirty="0"/>
              <a:t>Назва розділу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332014" y="1172037"/>
            <a:ext cx="5977345" cy="5424706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baseline="0"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uk-UA" dirty="0"/>
              <a:t>Назва пункту</a:t>
            </a:r>
          </a:p>
          <a:p>
            <a:pPr lvl="0"/>
            <a:r>
              <a:rPr lang="uk-UA" dirty="0"/>
              <a:t>Назва пункту</a:t>
            </a:r>
          </a:p>
          <a:p>
            <a:pPr lvl="0"/>
            <a:r>
              <a:rPr lang="uk-UA" dirty="0"/>
              <a:t>Назва пункту</a:t>
            </a:r>
          </a:p>
          <a:p>
            <a:pPr lvl="0"/>
            <a:r>
              <a:rPr lang="uk-UA" dirty="0"/>
              <a:t>Назва пункту</a:t>
            </a:r>
            <a:endParaRPr lang="ru-RU" dirty="0"/>
          </a:p>
          <a:p>
            <a:pPr lvl="0"/>
            <a:endParaRPr lang="ru-RU" dirty="0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 flipV="1">
            <a:off x="418035" y="1005840"/>
            <a:ext cx="6024327" cy="15776"/>
          </a:xfrm>
          <a:prstGeom prst="line">
            <a:avLst/>
          </a:prstGeom>
          <a:ln w="12700">
            <a:solidFill>
              <a:srgbClr val="314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880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152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t">
            <a:normAutofit/>
          </a:bodyPr>
          <a:lstStyle/>
          <a:p>
            <a:pPr algn="ctr"/>
            <a:r>
              <a:rPr lang="ru-RU" b="0" dirty="0" err="1">
                <a:ea typeface="+mj-lt"/>
                <a:cs typeface="+mj-lt"/>
              </a:rPr>
              <a:t>Розробка</a:t>
            </a:r>
            <a:r>
              <a:rPr lang="ru-RU" b="0" dirty="0">
                <a:ea typeface="+mj-lt"/>
                <a:cs typeface="+mj-lt"/>
              </a:rPr>
              <a:t> </a:t>
            </a:r>
            <a:r>
              <a:rPr lang="ru-RU" b="0" dirty="0" err="1">
                <a:ea typeface="+mj-lt"/>
                <a:cs typeface="+mj-lt"/>
              </a:rPr>
              <a:t>стратегії</a:t>
            </a:r>
            <a:r>
              <a:rPr lang="ru-RU" b="0" dirty="0">
                <a:ea typeface="+mj-lt"/>
                <a:cs typeface="+mj-lt"/>
              </a:rPr>
              <a:t> </a:t>
            </a:r>
            <a:r>
              <a:rPr lang="ru-RU" b="0" dirty="0" err="1">
                <a:ea typeface="+mj-lt"/>
                <a:cs typeface="+mj-lt"/>
              </a:rPr>
              <a:t>інтернаціоналізації</a:t>
            </a:r>
            <a:r>
              <a:rPr lang="ru-RU" b="0" dirty="0">
                <a:ea typeface="+mj-lt"/>
                <a:cs typeface="+mj-lt"/>
              </a:rPr>
              <a:t> малого </a:t>
            </a:r>
            <a:r>
              <a:rPr lang="ru-RU" b="0" dirty="0" err="1">
                <a:ea typeface="+mj-lt"/>
                <a:cs typeface="+mj-lt"/>
              </a:rPr>
              <a:t>бізнесу</a:t>
            </a:r>
            <a:r>
              <a:rPr lang="ru-RU" b="0" dirty="0">
                <a:ea typeface="+mj-lt"/>
                <a:cs typeface="+mj-lt"/>
              </a:rPr>
              <a:t> шляхом </a:t>
            </a:r>
            <a:r>
              <a:rPr lang="ru-RU" b="0" dirty="0" err="1">
                <a:ea typeface="+mj-lt"/>
                <a:cs typeface="+mj-lt"/>
              </a:rPr>
              <a:t>модернізації</a:t>
            </a:r>
            <a:r>
              <a:rPr lang="ru-RU" b="0" dirty="0">
                <a:ea typeface="+mj-lt"/>
                <a:cs typeface="+mj-lt"/>
              </a:rPr>
              <a:t> </a:t>
            </a:r>
            <a:r>
              <a:rPr lang="ru-RU" b="0" dirty="0" err="1">
                <a:ea typeface="+mj-lt"/>
                <a:cs typeface="+mj-lt"/>
              </a:rPr>
              <a:t>виробництва</a:t>
            </a:r>
            <a:endParaRPr lang="uk" b="0" dirty="0">
              <a:ea typeface="+mj-lt"/>
              <a:cs typeface="+mj-lt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quarter" idx="10"/>
          </p:nvPr>
        </p:nvSpPr>
        <p:spPr/>
        <p:txBody>
          <a:bodyPr lIns="91440" tIns="45720" rIns="91440" bIns="45720" anchor="b">
            <a:noAutofit/>
          </a:bodyPr>
          <a:lstStyle/>
          <a:p>
            <a:pPr algn="ctr">
              <a:defRPr/>
            </a:pPr>
            <a:r>
              <a:rPr lang="ru-RU" altLang="ru-RU">
                <a:ln/>
                <a:solidFill>
                  <a:schemeClr val="accent4"/>
                </a:solidFill>
                <a:cs typeface="Times New Roman"/>
              </a:rPr>
              <a:t>КВАЛІФІКАЦІЙНА РОБОТА СТУПЕНЮ БАКАЛАВРА </a:t>
            </a:r>
            <a:endParaRPr lang="ru-RU" altLang="ru-RU" dirty="0">
              <a:ln/>
              <a:solidFill>
                <a:schemeClr val="accent4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ru-RU" dirty="0">
                <a:ln/>
                <a:solidFill>
                  <a:schemeClr val="accent4"/>
                </a:solidFill>
                <a:cs typeface="Times New Roman" panose="02020603050405020304" pitchFamily="18" charset="0"/>
              </a:rPr>
              <a:t>НА ТЕМУ: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11"/>
          </p:nvPr>
        </p:nvSpPr>
        <p:spPr/>
        <p:txBody>
          <a:bodyPr lIns="91440" tIns="45720" rIns="91440" bIns="45720" anchor="t">
            <a:noAutofit/>
          </a:bodyPr>
          <a:lstStyle/>
          <a:p>
            <a:pPr>
              <a:spcBef>
                <a:spcPct val="0"/>
              </a:spcBef>
            </a:pPr>
            <a:r>
              <a:rPr lang="uk-UA" alt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/>
              </a:rPr>
              <a:t>Факультет менеджменту</a:t>
            </a:r>
            <a:endParaRPr lang="uk-UA" altLang="ru-RU" dirty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/>
            </a:endParaRPr>
          </a:p>
          <a:p>
            <a:pPr>
              <a:spcBef>
                <a:spcPct val="0"/>
              </a:spcBef>
            </a:pPr>
            <a:r>
              <a:rPr lang="uk-UA" alt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/>
              </a:rPr>
              <a:t>Кафедра прикладної економіки, підприємництва та публічного управління</a:t>
            </a:r>
            <a:endParaRPr lang="uk-UA" altLang="ru-RU" dirty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/>
            </a:endParaRPr>
          </a:p>
          <a:p>
            <a:endParaRPr lang="ru-RU" dirty="0"/>
          </a:p>
        </p:txBody>
      </p:sp>
      <p:sp>
        <p:nvSpPr>
          <p:cNvPr id="12" name="Объект 11"/>
          <p:cNvSpPr>
            <a:spLocks noGrp="1"/>
          </p:cNvSpPr>
          <p:nvPr>
            <p:ph sz="quarter" idx="12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uk-UA" dirty="0" err="1" smtClean="0"/>
              <a:t>Мачульська</a:t>
            </a:r>
            <a:r>
              <a:rPr lang="uk-UA" dirty="0" smtClean="0"/>
              <a:t> Наталя Володимирівна, 076-19ск-1</a:t>
            </a:r>
            <a:endParaRPr lang="ru-RU" dirty="0"/>
          </a:p>
          <a:p>
            <a:endParaRPr lang="ru-RU" dirty="0"/>
          </a:p>
        </p:txBody>
      </p:sp>
      <p:sp>
        <p:nvSpPr>
          <p:cNvPr id="13" name="Объект 1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доц. </a:t>
            </a:r>
            <a:r>
              <a:rPr lang="ru-RU" dirty="0" err="1"/>
              <a:t>к.е.н</a:t>
            </a:r>
            <a:r>
              <a:rPr lang="ru-RU" dirty="0"/>
              <a:t>. </a:t>
            </a:r>
            <a:r>
              <a:rPr lang="ru-RU" dirty="0" err="1"/>
              <a:t>Чорнобаєв</a:t>
            </a:r>
            <a:r>
              <a:rPr lang="ru-RU" dirty="0"/>
              <a:t> В.В</a:t>
            </a:r>
          </a:p>
          <a:p>
            <a:endParaRPr lang="ru-RU" dirty="0"/>
          </a:p>
        </p:txBody>
      </p:sp>
      <p:sp>
        <p:nvSpPr>
          <p:cNvPr id="14" name="Объект 13"/>
          <p:cNvSpPr>
            <a:spLocks noGrp="1"/>
          </p:cNvSpPr>
          <p:nvPr>
            <p:ph sz="quarter" idx="15"/>
          </p:nvPr>
        </p:nvSpPr>
        <p:spPr>
          <a:xfrm>
            <a:off x="183002" y="6486020"/>
            <a:ext cx="5593629" cy="335139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Объект 14"/>
          <p:cNvSpPr>
            <a:spLocks noGrp="1"/>
          </p:cNvSpPr>
          <p:nvPr>
            <p:ph sz="quarter" idx="16"/>
          </p:nvPr>
        </p:nvSpPr>
        <p:spPr>
          <a:xfrm>
            <a:off x="1364870" y="6295916"/>
            <a:ext cx="2247902" cy="196167"/>
          </a:xfrm>
        </p:spPr>
        <p:txBody>
          <a:bodyPr lIns="91440" tIns="45720" rIns="91440" bIns="45720" anchor="t">
            <a:noAutofit/>
          </a:bodyPr>
          <a:lstStyle/>
          <a:p>
            <a:r>
              <a:rPr lang="uk-UA" dirty="0" smtClean="0"/>
              <a:t>--.06.2022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6526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9DF77F5A-FAAA-4E14-B146-1A7F7654B0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6174" y="400183"/>
            <a:ext cx="7863893" cy="434697"/>
          </a:xfrm>
        </p:spPr>
        <p:txBody>
          <a:bodyPr lIns="91440" tIns="45720" rIns="91440" bIns="45720" anchor="t">
            <a:noAutofit/>
          </a:bodyPr>
          <a:lstStyle/>
          <a:p>
            <a:pPr algn="ctr"/>
            <a:r>
              <a:rPr lang="uk" sz="2400" dirty="0">
                <a:ea typeface="+mn-lt"/>
                <a:cs typeface="+mn-lt"/>
              </a:rPr>
              <a:t>Стратегічний </a:t>
            </a:r>
            <a:r>
              <a:rPr lang="uk" sz="2400" dirty="0" smtClean="0">
                <a:ea typeface="+mn-lt"/>
                <a:cs typeface="+mn-lt"/>
              </a:rPr>
              <a:t>план по інтернаціоналізації </a:t>
            </a:r>
            <a:r>
              <a:rPr lang="uk" sz="2400" dirty="0">
                <a:ea typeface="+mn-lt"/>
                <a:cs typeface="+mn-lt"/>
              </a:rPr>
              <a:t>компанії </a:t>
            </a:r>
            <a:r>
              <a:rPr lang="uk" sz="2400" dirty="0" smtClean="0">
                <a:ea typeface="+mn-lt"/>
                <a:cs typeface="+mn-lt"/>
              </a:rPr>
              <a:t>ПГЦ «Азимут»</a:t>
            </a:r>
            <a:r>
              <a:rPr lang="uk" sz="2400" dirty="0">
                <a:ea typeface="+mn-lt"/>
                <a:cs typeface="+mn-lt"/>
              </a:rPr>
              <a:t> </a:t>
            </a:r>
            <a:endParaRPr lang="uk" dirty="0">
              <a:cs typeface="Arial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F7F7410-740D-4FC7-A066-3400DDFBED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ru-RU" dirty="0" err="1" smtClean="0">
                <a:ea typeface="+mn-lt"/>
                <a:cs typeface="+mn-lt"/>
              </a:rPr>
              <a:t>Мачульська</a:t>
            </a:r>
            <a:r>
              <a:rPr lang="ru-RU" dirty="0" smtClean="0">
                <a:ea typeface="+mn-lt"/>
                <a:cs typeface="+mn-lt"/>
              </a:rPr>
              <a:t> Н.В. 076-19ск-1 </a:t>
            </a:r>
            <a:r>
              <a:rPr lang="ru-RU" dirty="0">
                <a:ea typeface="+mn-lt"/>
                <a:cs typeface="+mn-lt"/>
              </a:rPr>
              <a:t>// </a:t>
            </a:r>
            <a:r>
              <a:rPr lang="ru-RU" dirty="0" smtClean="0">
                <a:ea typeface="+mn-lt"/>
                <a:cs typeface="+mn-lt"/>
              </a:rPr>
              <a:t>--.06.2022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0550" y="1168400"/>
            <a:ext cx="2247900" cy="14986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Створення і розрахунок стратегії, зміна іміджу підприємства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73450" y="2184400"/>
            <a:ext cx="2057400" cy="1041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Залучення уваги інвесторів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26150" y="1428750"/>
            <a:ext cx="2324100" cy="9779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Модернізація виробництва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029700" y="1600200"/>
            <a:ext cx="2578100" cy="16637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Розповсюдження персоналізованої рекламної кампанії, створення </a:t>
            </a:r>
            <a:r>
              <a:rPr lang="uk-UA" dirty="0" err="1" smtClean="0"/>
              <a:t>портфоліо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44500" y="3308350"/>
            <a:ext cx="2540000" cy="1676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Поширення інформації, обмін досвідом з колегами, залучення нового персоналу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73450" y="4378325"/>
            <a:ext cx="2552700" cy="11874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Розширення й укріплення бізнесу на внутрішньому ринку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53200" y="3667125"/>
            <a:ext cx="2743200" cy="1422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Активна інтернаціоналізація бізнесу шляхом створення іноземних філії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677400" y="4346575"/>
            <a:ext cx="1930400" cy="14859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Локалізація</a:t>
            </a:r>
            <a:endParaRPr lang="ru-RU" dirty="0"/>
          </a:p>
        </p:txBody>
      </p:sp>
      <p:cxnSp>
        <p:nvCxnSpPr>
          <p:cNvPr id="5" name="Прямая со стрелкой 4"/>
          <p:cNvCxnSpPr>
            <a:stCxn id="6" idx="3"/>
            <a:endCxn id="7" idx="1"/>
          </p:cNvCxnSpPr>
          <p:nvPr/>
        </p:nvCxnSpPr>
        <p:spPr>
          <a:xfrm>
            <a:off x="2838450" y="1917700"/>
            <a:ext cx="635000" cy="787400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7" idx="3"/>
            <a:endCxn id="8" idx="1"/>
          </p:cNvCxnSpPr>
          <p:nvPr/>
        </p:nvCxnSpPr>
        <p:spPr>
          <a:xfrm flipV="1">
            <a:off x="5530850" y="1917700"/>
            <a:ext cx="495300" cy="787400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8" idx="3"/>
            <a:endCxn id="9" idx="1"/>
          </p:cNvCxnSpPr>
          <p:nvPr/>
        </p:nvCxnSpPr>
        <p:spPr>
          <a:xfrm>
            <a:off x="8350250" y="1917700"/>
            <a:ext cx="679450" cy="514350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0" idx="3"/>
            <a:endCxn id="11" idx="1"/>
          </p:cNvCxnSpPr>
          <p:nvPr/>
        </p:nvCxnSpPr>
        <p:spPr>
          <a:xfrm>
            <a:off x="2984500" y="4146550"/>
            <a:ext cx="488950" cy="825500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1" idx="3"/>
            <a:endCxn id="12" idx="1"/>
          </p:cNvCxnSpPr>
          <p:nvPr/>
        </p:nvCxnSpPr>
        <p:spPr>
          <a:xfrm flipV="1">
            <a:off x="6026150" y="4378325"/>
            <a:ext cx="527050" cy="593725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2" idx="3"/>
          </p:cNvCxnSpPr>
          <p:nvPr/>
        </p:nvCxnSpPr>
        <p:spPr>
          <a:xfrm>
            <a:off x="9296400" y="4378325"/>
            <a:ext cx="381000" cy="330200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2984500" y="2908300"/>
            <a:ext cx="6045200" cy="965200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423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A2B4845C-8273-47E2-AE30-F6060919B4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05100" y="209683"/>
            <a:ext cx="6608835" cy="450717"/>
          </a:xfrm>
        </p:spPr>
        <p:txBody>
          <a:bodyPr lIns="91440" tIns="45720" rIns="91440" bIns="45720" anchor="t">
            <a:noAutofit/>
          </a:bodyPr>
          <a:lstStyle/>
          <a:p>
            <a:pPr algn="ctr"/>
            <a:r>
              <a:rPr lang="uk-UA" sz="2400" dirty="0" smtClean="0">
                <a:cs typeface="Arial"/>
              </a:rPr>
              <a:t>План модернізації ПГЦ «Азимут»</a:t>
            </a:r>
            <a:endParaRPr lang="ru-RU" sz="2400" dirty="0">
              <a:cs typeface="Arial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79D868C-4AFD-424B-B0E2-3C5737B92E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ru-RU" dirty="0" err="1" smtClean="0">
                <a:ea typeface="+mn-lt"/>
                <a:cs typeface="+mn-lt"/>
              </a:rPr>
              <a:t>Мачульська</a:t>
            </a:r>
            <a:r>
              <a:rPr lang="ru-RU" dirty="0" smtClean="0">
                <a:ea typeface="+mn-lt"/>
                <a:cs typeface="+mn-lt"/>
              </a:rPr>
              <a:t> Н.В. 076-19ск-1 </a:t>
            </a:r>
            <a:r>
              <a:rPr lang="ru-RU" dirty="0">
                <a:ea typeface="+mn-lt"/>
                <a:cs typeface="+mn-lt"/>
              </a:rPr>
              <a:t>// </a:t>
            </a:r>
            <a:r>
              <a:rPr lang="ru-RU" dirty="0" smtClean="0">
                <a:ea typeface="+mn-lt"/>
                <a:cs typeface="+mn-lt"/>
              </a:rPr>
              <a:t>--.06.2022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B8A0140-6080-48D9-8346-994D949D9D71}"/>
              </a:ext>
            </a:extLst>
          </p:cNvPr>
          <p:cNvSpPr txBox="1"/>
          <p:nvPr/>
        </p:nvSpPr>
        <p:spPr>
          <a:xfrm>
            <a:off x="8077200" y="293145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ru-RU" dirty="0">
              <a:cs typeface="Arial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503621"/>
              </p:ext>
            </p:extLst>
          </p:nvPr>
        </p:nvGraphicFramePr>
        <p:xfrm>
          <a:off x="2768599" y="3738425"/>
          <a:ext cx="6997700" cy="2215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9425"/>
                <a:gridCol w="1749425"/>
                <a:gridCol w="1749425"/>
                <a:gridCol w="1749425"/>
              </a:tblGrid>
              <a:tr h="676743">
                <a:tc>
                  <a:txBody>
                    <a:bodyPr/>
                    <a:lstStyle/>
                    <a:p>
                      <a:pPr algn="ctr"/>
                      <a:endParaRPr lang="uk-UA" dirty="0" smtClean="0"/>
                    </a:p>
                    <a:p>
                      <a:pPr algn="ctr"/>
                      <a:r>
                        <a:rPr lang="uk-UA" dirty="0" smtClean="0"/>
                        <a:t>Показник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Фактично</a:t>
                      </a:r>
                      <a:r>
                        <a:rPr lang="uk-UA" baseline="0" dirty="0" smtClean="0"/>
                        <a:t> д</a:t>
                      </a:r>
                      <a:r>
                        <a:rPr lang="uk-UA" dirty="0" smtClean="0"/>
                        <a:t>о модернізації, грн.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Очікувано після модернізації, грн.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err="1" smtClean="0"/>
                        <a:t>Економічний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приріст</a:t>
                      </a:r>
                      <a:r>
                        <a:rPr lang="ru-RU" dirty="0" smtClean="0"/>
                        <a:t>, %</a:t>
                      </a:r>
                      <a:endParaRPr lang="ru-RU" dirty="0"/>
                    </a:p>
                  </a:txBody>
                  <a:tcPr/>
                </a:tc>
              </a:tr>
              <a:tr h="386711">
                <a:tc>
                  <a:txBody>
                    <a:bodyPr/>
                    <a:lstStyle/>
                    <a:p>
                      <a:r>
                        <a:rPr lang="uk-UA" dirty="0" smtClean="0"/>
                        <a:t>Оборот на</a:t>
                      </a:r>
                      <a:r>
                        <a:rPr lang="uk-UA" baseline="0" dirty="0" smtClean="0"/>
                        <a:t> рік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350 000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463 500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25%</a:t>
                      </a:r>
                      <a:endParaRPr lang="ru-RU" dirty="0"/>
                    </a:p>
                  </a:txBody>
                  <a:tcPr/>
                </a:tc>
              </a:tr>
              <a:tr h="386711">
                <a:tc>
                  <a:txBody>
                    <a:bodyPr/>
                    <a:lstStyle/>
                    <a:p>
                      <a:r>
                        <a:rPr lang="uk-UA" dirty="0" smtClean="0"/>
                        <a:t>Чистий</a:t>
                      </a:r>
                      <a:r>
                        <a:rPr lang="uk-UA" baseline="0" dirty="0" smtClean="0"/>
                        <a:t> п</a:t>
                      </a:r>
                      <a:r>
                        <a:rPr lang="uk-UA" dirty="0" smtClean="0"/>
                        <a:t>рибуток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40</a:t>
                      </a:r>
                      <a:r>
                        <a:rPr lang="uk-UA" baseline="0" dirty="0" smtClean="0"/>
                        <a:t>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61 650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35%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855858"/>
              </p:ext>
            </p:extLst>
          </p:nvPr>
        </p:nvGraphicFramePr>
        <p:xfrm>
          <a:off x="1511300" y="782469"/>
          <a:ext cx="9702800" cy="2797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1400"/>
                <a:gridCol w="4851400"/>
              </a:tblGrid>
              <a:tr h="349123">
                <a:tc gridSpan="2">
                  <a:txBody>
                    <a:bodyPr/>
                    <a:lstStyle/>
                    <a:p>
                      <a:r>
                        <a:rPr lang="uk-UA" dirty="0" smtClean="0"/>
                        <a:t>Обладнання, що входить до стратегії модернізації ПГЦ</a:t>
                      </a:r>
                      <a:r>
                        <a:rPr lang="uk-UA" baseline="0" dirty="0" smtClean="0"/>
                        <a:t> «Азимут»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9123">
                <a:tc>
                  <a:txBody>
                    <a:bodyPr/>
                    <a:lstStyle/>
                    <a:p>
                      <a:r>
                        <a:rPr lang="uk-UA" dirty="0" smtClean="0"/>
                        <a:t>Назва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Ціна, грн.</a:t>
                      </a:r>
                      <a:endParaRPr lang="ru-RU" dirty="0"/>
                    </a:p>
                  </a:txBody>
                  <a:tcPr/>
                </a:tc>
              </a:tr>
              <a:tr h="349123">
                <a:tc>
                  <a:txBody>
                    <a:bodyPr/>
                    <a:lstStyle/>
                    <a:p>
                      <a:r>
                        <a:rPr lang="uk-UA" dirty="0" smtClean="0"/>
                        <a:t>Комп’ютери (2)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50</a:t>
                      </a:r>
                      <a:r>
                        <a:rPr lang="uk-UA" baseline="0" dirty="0" smtClean="0"/>
                        <a:t> 000</a:t>
                      </a:r>
                      <a:endParaRPr lang="ru-RU" dirty="0"/>
                    </a:p>
                  </a:txBody>
                  <a:tcPr/>
                </a:tc>
              </a:tr>
              <a:tr h="349123"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Дрон</a:t>
                      </a:r>
                      <a:r>
                        <a:rPr lang="uk-UA" dirty="0" smtClean="0"/>
                        <a:t> (1)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25</a:t>
                      </a:r>
                      <a:r>
                        <a:rPr lang="uk-UA" baseline="0" dirty="0" smtClean="0"/>
                        <a:t> 000</a:t>
                      </a:r>
                      <a:endParaRPr lang="ru-RU" dirty="0"/>
                    </a:p>
                  </a:txBody>
                  <a:tcPr/>
                </a:tc>
              </a:tr>
              <a:tr h="602595">
                <a:tc>
                  <a:txBody>
                    <a:bodyPr/>
                    <a:lstStyle/>
                    <a:p>
                      <a:r>
                        <a:rPr lang="uk-UA" dirty="0" smtClean="0"/>
                        <a:t>Сканер лазерних променів </a:t>
                      </a:r>
                      <a:r>
                        <a:rPr lang="en-US" dirty="0" smtClean="0"/>
                        <a:t>LIDAR</a:t>
                      </a:r>
                      <a:r>
                        <a:rPr lang="uk-UA" dirty="0" smtClean="0"/>
                        <a:t> (1)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3 000</a:t>
                      </a:r>
                      <a:endParaRPr lang="ru-RU" dirty="0"/>
                    </a:p>
                  </a:txBody>
                  <a:tcPr/>
                </a:tc>
              </a:tr>
              <a:tr h="349123">
                <a:tc>
                  <a:txBody>
                    <a:bodyPr/>
                    <a:lstStyle/>
                    <a:p>
                      <a:r>
                        <a:rPr lang="uk-UA" dirty="0" smtClean="0"/>
                        <a:t>Оновлення застарілого обладнання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50 000</a:t>
                      </a:r>
                      <a:endParaRPr lang="ru-RU" dirty="0"/>
                    </a:p>
                  </a:txBody>
                  <a:tcPr/>
                </a:tc>
              </a:tr>
              <a:tr h="349123">
                <a:tc>
                  <a:txBody>
                    <a:bodyPr/>
                    <a:lstStyle/>
                    <a:p>
                      <a:r>
                        <a:rPr lang="uk-UA" dirty="0" smtClean="0"/>
                        <a:t>Всього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128 000 грн.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5285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424852F3-1C49-4C00-BC99-7742E5B558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3821" y="337430"/>
            <a:ext cx="9172739" cy="569166"/>
          </a:xfrm>
        </p:spPr>
        <p:txBody>
          <a:bodyPr lIns="91440" tIns="45720" rIns="91440" bIns="45720" anchor="t">
            <a:noAutofit/>
          </a:bodyPr>
          <a:lstStyle/>
          <a:p>
            <a:pPr algn="ctr"/>
            <a:r>
              <a:rPr lang="uk" sz="2400" dirty="0">
                <a:ea typeface="+mn-lt"/>
                <a:cs typeface="+mn-lt"/>
              </a:rPr>
              <a:t>Співвідношення фінансових результатів </a:t>
            </a:r>
            <a:r>
              <a:rPr lang="uk" sz="2400" dirty="0" smtClean="0">
                <a:ea typeface="+mn-lt"/>
                <a:cs typeface="+mn-lt"/>
              </a:rPr>
              <a:t>підприємства </a:t>
            </a:r>
            <a:r>
              <a:rPr lang="uk-UA" sz="2400" dirty="0" smtClean="0">
                <a:ea typeface="+mn-lt"/>
                <a:cs typeface="+mn-lt"/>
              </a:rPr>
              <a:t>ПГЦ «Азимут» при </a:t>
            </a:r>
            <a:r>
              <a:rPr lang="uk-UA" sz="2400" dirty="0" err="1" smtClean="0">
                <a:ea typeface="+mn-lt"/>
                <a:cs typeface="+mn-lt"/>
              </a:rPr>
              <a:t>задіянні</a:t>
            </a:r>
            <a:r>
              <a:rPr lang="uk-UA" sz="2400" dirty="0" smtClean="0">
                <a:ea typeface="+mn-lt"/>
                <a:cs typeface="+mn-lt"/>
              </a:rPr>
              <a:t> стратегії модернізації</a:t>
            </a:r>
            <a:endParaRPr lang="ru-RU" sz="2400" dirty="0">
              <a:cs typeface="Arial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3C6187D-F100-47E5-AA8D-4EC8F3D715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ru-RU" dirty="0" err="1" smtClean="0">
                <a:cs typeface="Arial"/>
              </a:rPr>
              <a:t>Мачульська</a:t>
            </a:r>
            <a:r>
              <a:rPr lang="ru-RU" dirty="0" smtClean="0">
                <a:cs typeface="Arial"/>
              </a:rPr>
              <a:t> Н.В. 076-19ск-1 </a:t>
            </a:r>
            <a:r>
              <a:rPr lang="ru-RU" dirty="0">
                <a:cs typeface="Arial"/>
              </a:rPr>
              <a:t>// </a:t>
            </a:r>
            <a:r>
              <a:rPr lang="ru-RU" dirty="0" smtClean="0">
                <a:cs typeface="Arial"/>
              </a:rPr>
              <a:t>--.06.2022</a:t>
            </a:r>
            <a:endParaRPr lang="ru-RU" dirty="0">
              <a:ea typeface="+mn-lt"/>
              <a:cs typeface="+mn-lt"/>
            </a:endParaRPr>
          </a:p>
          <a:p>
            <a:endParaRPr lang="ru-RU" dirty="0">
              <a:cs typeface="Arial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049760081"/>
              </p:ext>
            </p:extLst>
          </p:nvPr>
        </p:nvGraphicFramePr>
        <p:xfrm>
          <a:off x="1473200" y="1219200"/>
          <a:ext cx="9309100" cy="4728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4628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BC08A949-68FE-42E3-9E1F-1DA0170001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ctr">
            <a:noAutofit/>
          </a:bodyPr>
          <a:lstStyle/>
          <a:p>
            <a:pPr algn="ctr"/>
            <a:r>
              <a:rPr lang="uk-UA" sz="2400" dirty="0" smtClean="0">
                <a:cs typeface="Arial"/>
              </a:rPr>
              <a:t>Сфери застосування 3</a:t>
            </a:r>
            <a:r>
              <a:rPr lang="en-US" sz="2400" dirty="0" smtClean="0">
                <a:cs typeface="Arial"/>
              </a:rPr>
              <a:t>D</a:t>
            </a:r>
            <a:r>
              <a:rPr lang="uk-UA" sz="2400" dirty="0" smtClean="0">
                <a:cs typeface="Arial"/>
              </a:rPr>
              <a:t> сканування</a:t>
            </a:r>
            <a:endParaRPr lang="ru-RU" sz="2400" dirty="0">
              <a:cs typeface="Arial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26915FD-5101-4E43-9B3F-1B70FB18EE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ru-RU" dirty="0" err="1" smtClean="0">
                <a:cs typeface="Arial"/>
              </a:rPr>
              <a:t>Мачульська</a:t>
            </a:r>
            <a:r>
              <a:rPr lang="ru-RU" dirty="0" smtClean="0">
                <a:cs typeface="Arial"/>
              </a:rPr>
              <a:t> Н.В. 076-19ск-1 </a:t>
            </a:r>
            <a:r>
              <a:rPr lang="ru-RU" dirty="0">
                <a:cs typeface="Arial"/>
              </a:rPr>
              <a:t>// </a:t>
            </a:r>
            <a:r>
              <a:rPr lang="ru-RU" dirty="0" smtClean="0">
                <a:cs typeface="Arial"/>
              </a:rPr>
              <a:t>--.06.2022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4978"/>
              </p:ext>
            </p:extLst>
          </p:nvPr>
        </p:nvGraphicFramePr>
        <p:xfrm>
          <a:off x="508000" y="1164166"/>
          <a:ext cx="4914900" cy="46786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4900"/>
              </a:tblGrid>
              <a:tr h="448733">
                <a:tc>
                  <a:txBody>
                    <a:bodyPr/>
                    <a:lstStyle/>
                    <a:p>
                      <a:r>
                        <a:rPr lang="uk-UA" dirty="0" smtClean="0"/>
                        <a:t>Геодезія і картографія</a:t>
                      </a:r>
                      <a:endParaRPr lang="ru-RU" dirty="0"/>
                    </a:p>
                  </a:txBody>
                  <a:tcPr/>
                </a:tc>
              </a:tr>
              <a:tr h="448733">
                <a:tc>
                  <a:txBody>
                    <a:bodyPr/>
                    <a:lstStyle/>
                    <a:p>
                      <a:r>
                        <a:rPr lang="uk-UA" dirty="0" smtClean="0"/>
                        <a:t>Містобудівний кадастр</a:t>
                      </a:r>
                      <a:endParaRPr lang="ru-RU" dirty="0"/>
                    </a:p>
                  </a:txBody>
                  <a:tcPr/>
                </a:tc>
              </a:tr>
              <a:tr h="448733">
                <a:tc>
                  <a:txBody>
                    <a:bodyPr/>
                    <a:lstStyle/>
                    <a:p>
                      <a:r>
                        <a:rPr lang="uk-UA" dirty="0" smtClean="0"/>
                        <a:t>Будівництво та архітектурний контроль</a:t>
                      </a:r>
                      <a:endParaRPr lang="ru-RU" dirty="0"/>
                    </a:p>
                  </a:txBody>
                  <a:tcPr/>
                </a:tc>
              </a:tr>
              <a:tr h="448733">
                <a:tc>
                  <a:txBody>
                    <a:bodyPr/>
                    <a:lstStyle/>
                    <a:p>
                      <a:r>
                        <a:rPr lang="uk-UA" dirty="0" smtClean="0"/>
                        <a:t>Інвентаризація будівель та споруд</a:t>
                      </a:r>
                      <a:endParaRPr lang="ru-RU" dirty="0"/>
                    </a:p>
                  </a:txBody>
                  <a:tcPr/>
                </a:tc>
              </a:tr>
              <a:tr h="448733">
                <a:tc>
                  <a:txBody>
                    <a:bodyPr/>
                    <a:lstStyle/>
                    <a:p>
                      <a:r>
                        <a:rPr lang="uk-UA" dirty="0" smtClean="0"/>
                        <a:t>Охорона та реставрація об’єктів культурної спадщини</a:t>
                      </a:r>
                      <a:endParaRPr lang="ru-RU" dirty="0"/>
                    </a:p>
                  </a:txBody>
                  <a:tcPr/>
                </a:tc>
              </a:tr>
              <a:tr h="448733">
                <a:tc>
                  <a:txBody>
                    <a:bodyPr/>
                    <a:lstStyle/>
                    <a:p>
                      <a:r>
                        <a:rPr lang="uk-UA" dirty="0" smtClean="0"/>
                        <a:t>Видобувна промисловість</a:t>
                      </a:r>
                      <a:endParaRPr lang="ru-RU" dirty="0"/>
                    </a:p>
                  </a:txBody>
                  <a:tcPr/>
                </a:tc>
              </a:tr>
              <a:tr h="448733">
                <a:tc>
                  <a:txBody>
                    <a:bodyPr/>
                    <a:lstStyle/>
                    <a:p>
                      <a:r>
                        <a:rPr lang="uk-UA" dirty="0" smtClean="0"/>
                        <a:t>Електроенергетика</a:t>
                      </a:r>
                      <a:endParaRPr lang="ru-RU" dirty="0"/>
                    </a:p>
                  </a:txBody>
                  <a:tcPr/>
                </a:tc>
              </a:tr>
              <a:tr h="448733">
                <a:tc>
                  <a:txBody>
                    <a:bodyPr/>
                    <a:lstStyle/>
                    <a:p>
                      <a:r>
                        <a:rPr lang="uk-UA" dirty="0" smtClean="0"/>
                        <a:t>Водопостачання та </a:t>
                      </a:r>
                      <a:r>
                        <a:rPr lang="uk-UA" dirty="0" err="1" smtClean="0"/>
                        <a:t>водопроведення</a:t>
                      </a:r>
                      <a:r>
                        <a:rPr lang="uk-UA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448733">
                <a:tc>
                  <a:txBody>
                    <a:bodyPr/>
                    <a:lstStyle/>
                    <a:p>
                      <a:r>
                        <a:rPr lang="uk-UA" dirty="0" smtClean="0"/>
                        <a:t>Проектування і конструювання</a:t>
                      </a:r>
                      <a:endParaRPr lang="ru-RU" dirty="0"/>
                    </a:p>
                  </a:txBody>
                  <a:tcPr/>
                </a:tc>
              </a:tr>
              <a:tr h="448733">
                <a:tc>
                  <a:txBody>
                    <a:bodyPr/>
                    <a:lstStyle/>
                    <a:p>
                      <a:r>
                        <a:rPr lang="uk-UA" dirty="0" smtClean="0"/>
                        <a:t>Інше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Админ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861" y="1473201"/>
            <a:ext cx="2706933" cy="268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\Desktop\a66d593fbf3979521488f992c2e0b8f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305" y="953860"/>
            <a:ext cx="3590313" cy="209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дмин\Desktop\06-fig-6-7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861" y="4157663"/>
            <a:ext cx="4030908" cy="201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дмин\Desktop\images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305" y="3054351"/>
            <a:ext cx="3398074" cy="193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612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4CE6A653-FEDA-435A-80A2-871D0953CE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64891" y="238818"/>
            <a:ext cx="8141797" cy="497449"/>
          </a:xfrm>
        </p:spPr>
        <p:txBody>
          <a:bodyPr lIns="91440" tIns="45720" rIns="91440" bIns="45720" anchor="t">
            <a:noAutofit/>
          </a:bodyPr>
          <a:lstStyle/>
          <a:p>
            <a:pPr algn="ctr"/>
            <a:r>
              <a:rPr lang="uk" dirty="0" smtClean="0">
                <a:ea typeface="+mn-lt"/>
                <a:cs typeface="+mn-lt"/>
              </a:rPr>
              <a:t>Потреба і перспективи </a:t>
            </a:r>
            <a:r>
              <a:rPr lang="uk" dirty="0">
                <a:ea typeface="+mn-lt"/>
                <a:cs typeface="+mn-lt"/>
              </a:rPr>
              <a:t>подальшого розвитку компанії</a:t>
            </a:r>
            <a:endParaRPr lang="ru-RU" dirty="0">
              <a:cs typeface="Arial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78A7D46-DBAE-4827-BB07-63893D24AF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ru-RU" dirty="0" err="1" smtClean="0">
                <a:ea typeface="+mn-lt"/>
                <a:cs typeface="+mn-lt"/>
              </a:rPr>
              <a:t>Мачульська</a:t>
            </a:r>
            <a:r>
              <a:rPr lang="ru-RU" dirty="0" smtClean="0">
                <a:ea typeface="+mn-lt"/>
                <a:cs typeface="+mn-lt"/>
              </a:rPr>
              <a:t> Н.В. 076-19ск-1 </a:t>
            </a:r>
            <a:r>
              <a:rPr lang="ru-RU" dirty="0">
                <a:ea typeface="+mn-lt"/>
                <a:cs typeface="+mn-lt"/>
              </a:rPr>
              <a:t>// </a:t>
            </a:r>
            <a:r>
              <a:rPr lang="ru-RU" dirty="0" smtClean="0">
                <a:ea typeface="+mn-lt"/>
                <a:cs typeface="+mn-lt"/>
              </a:rPr>
              <a:t>--.06.2022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14900" y="1167045"/>
            <a:ext cx="6477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	</a:t>
            </a:r>
            <a:r>
              <a:rPr lang="ru-RU" sz="2000" dirty="0" err="1" smtClean="0"/>
              <a:t>Наразі</a:t>
            </a:r>
            <a:r>
              <a:rPr lang="ru-RU" sz="2000" dirty="0" smtClean="0"/>
              <a:t> </a:t>
            </a:r>
            <a:r>
              <a:rPr lang="ru-RU" sz="2000" dirty="0" err="1" smtClean="0"/>
              <a:t>геодезія</a:t>
            </a:r>
            <a:r>
              <a:rPr lang="ru-RU" sz="2000" dirty="0" smtClean="0"/>
              <a:t> є </a:t>
            </a:r>
            <a:r>
              <a:rPr lang="ru-RU" sz="2000" dirty="0" err="1" smtClean="0"/>
              <a:t>однією</a:t>
            </a:r>
            <a:r>
              <a:rPr lang="ru-RU" sz="2000" dirty="0" smtClean="0"/>
              <a:t> з тих </a:t>
            </a:r>
            <a:r>
              <a:rPr lang="ru-RU" sz="2000" dirty="0" err="1" smtClean="0"/>
              <a:t>галузей</a:t>
            </a:r>
            <a:r>
              <a:rPr lang="ru-RU" sz="2000" dirty="0" smtClean="0"/>
              <a:t>, яка </a:t>
            </a:r>
            <a:r>
              <a:rPr lang="ru-RU" sz="2000" dirty="0" err="1" smtClean="0"/>
              <a:t>потребує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розвитку</a:t>
            </a:r>
            <a:r>
              <a:rPr lang="ru-RU" sz="2000" dirty="0" smtClean="0"/>
              <a:t> і </a:t>
            </a:r>
            <a:r>
              <a:rPr lang="ru-RU" sz="2000" dirty="0" err="1" smtClean="0"/>
              <a:t>модернізації</a:t>
            </a:r>
            <a:r>
              <a:rPr lang="ru-RU" sz="2000" dirty="0" smtClean="0"/>
              <a:t>. </a:t>
            </a:r>
            <a:r>
              <a:rPr lang="ru-RU" sz="2000" dirty="0" err="1" smtClean="0"/>
              <a:t>Саме</a:t>
            </a:r>
            <a:r>
              <a:rPr lang="ru-RU" sz="2000" dirty="0" smtClean="0"/>
              <a:t> на </a:t>
            </a:r>
            <a:r>
              <a:rPr lang="ru-RU" sz="2000" dirty="0" err="1" smtClean="0"/>
              <a:t>геодезичних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послугах</a:t>
            </a:r>
            <a:r>
              <a:rPr lang="ru-RU" sz="2000" dirty="0" smtClean="0"/>
              <a:t> </a:t>
            </a:r>
            <a:r>
              <a:rPr lang="ru-RU" sz="2000" dirty="0" err="1" smtClean="0"/>
              <a:t>кріпляться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такі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види</a:t>
            </a:r>
            <a:r>
              <a:rPr lang="ru-RU" sz="2000" dirty="0" smtClean="0"/>
              <a:t> </a:t>
            </a:r>
            <a:r>
              <a:rPr lang="ru-RU" sz="2000" dirty="0" err="1" smtClean="0"/>
              <a:t>діяльності</a:t>
            </a:r>
            <a:r>
              <a:rPr lang="ru-RU" sz="2000" dirty="0" smtClean="0"/>
              <a:t>, як </a:t>
            </a:r>
            <a:r>
              <a:rPr lang="ru-RU" sz="2000" dirty="0" err="1" smtClean="0"/>
              <a:t>будівництво</a:t>
            </a:r>
            <a:r>
              <a:rPr lang="ru-RU" sz="2000" dirty="0" smtClean="0"/>
              <a:t>, </a:t>
            </a:r>
            <a:r>
              <a:rPr lang="ru-RU" sz="2000" dirty="0" err="1" smtClean="0"/>
              <a:t>місто</a:t>
            </a:r>
            <a:r>
              <a:rPr lang="ru-RU" sz="2000" dirty="0" smtClean="0"/>
              <a:t>- </a:t>
            </a:r>
            <a:r>
              <a:rPr lang="ru-RU" sz="2000" dirty="0" err="1" smtClean="0"/>
              <a:t>дорогобудування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прокладання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водоканалів</a:t>
            </a:r>
            <a:r>
              <a:rPr lang="ru-RU" sz="2000" dirty="0" smtClean="0"/>
              <a:t>, </a:t>
            </a:r>
            <a:r>
              <a:rPr lang="ru-RU" sz="2000" dirty="0" err="1" smtClean="0"/>
              <a:t>каналізації</a:t>
            </a:r>
            <a:r>
              <a:rPr lang="ru-RU" sz="2000" dirty="0" smtClean="0"/>
              <a:t>, </a:t>
            </a:r>
            <a:r>
              <a:rPr lang="ru-RU" sz="2000" dirty="0" err="1" smtClean="0"/>
              <a:t>дослідження</a:t>
            </a:r>
            <a:r>
              <a:rPr lang="ru-RU" sz="2000" dirty="0" smtClean="0"/>
              <a:t> земель, </a:t>
            </a:r>
            <a:r>
              <a:rPr lang="ru-RU" sz="2000" dirty="0" err="1" smtClean="0"/>
              <a:t>проектування</a:t>
            </a:r>
            <a:r>
              <a:rPr lang="ru-RU" sz="2000" dirty="0" smtClean="0"/>
              <a:t> та </a:t>
            </a:r>
            <a:r>
              <a:rPr lang="ru-RU" sz="2000" dirty="0" err="1" smtClean="0"/>
              <a:t>кадастрування</a:t>
            </a:r>
            <a:r>
              <a:rPr lang="ru-RU" sz="2000" dirty="0" smtClean="0"/>
              <a:t>. </a:t>
            </a:r>
          </a:p>
          <a:p>
            <a:pPr algn="ctr"/>
            <a:r>
              <a:rPr lang="uk-UA" sz="2000" dirty="0" smtClean="0"/>
              <a:t>Геодезична діяльність користується попитом у таких країнах, як Германія, Польща, Канада, </a:t>
            </a:r>
            <a:r>
              <a:rPr lang="uk-UA" sz="2000" dirty="0" err="1" smtClean="0"/>
              <a:t>Турція</a:t>
            </a:r>
            <a:r>
              <a:rPr lang="uk-UA" sz="2000" dirty="0" smtClean="0"/>
              <a:t> та Америка, що створює міцне підґрунтя для інтернаціоналізації подобного роду бізнесу. </a:t>
            </a:r>
          </a:p>
          <a:p>
            <a:pPr algn="ctr"/>
            <a:r>
              <a:rPr lang="uk-UA" sz="2000" dirty="0" smtClean="0"/>
              <a:t>ПГЦ «Азимут» раніше користувався попитом як на внутрішньому, так і на зовнішньому ринку, співпрацюючи з Америкою, тому наразі має всі можливості до розгортання діяльності і є економічно вигідним суб’єктом інвестування.</a:t>
            </a:r>
            <a:endParaRPr lang="ru-RU" sz="2000" dirty="0"/>
          </a:p>
        </p:txBody>
      </p:sp>
      <p:pic>
        <p:nvPicPr>
          <p:cNvPr id="2050" name="Picture 2" descr="C:\Users\Админ\Desktop\pozdravitelnaya-otkrytka-s-dnem-rabotnikov-geodezii-i-kartografii-12556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075658"/>
            <a:ext cx="3441700" cy="489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99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4721" y="2127579"/>
            <a:ext cx="7839075" cy="183379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dirty="0" err="1">
                <a:ln/>
              </a:rPr>
              <a:t>Доповідь</a:t>
            </a:r>
            <a:r>
              <a:rPr lang="ru-RU" dirty="0">
                <a:ln/>
              </a:rPr>
              <a:t> завершено</a:t>
            </a:r>
            <a:br>
              <a:rPr lang="ru-RU" dirty="0">
                <a:ln/>
              </a:rPr>
            </a:br>
            <a:r>
              <a:rPr lang="ru-RU" dirty="0" err="1">
                <a:ln/>
              </a:rPr>
              <a:t>Дякую</a:t>
            </a:r>
            <a:r>
              <a:rPr lang="ru-RU" dirty="0">
                <a:ln/>
              </a:rPr>
              <a:t> за </a:t>
            </a:r>
            <a:r>
              <a:rPr lang="ru-RU" dirty="0" err="1">
                <a:ln/>
              </a:rPr>
              <a:t>увагу</a:t>
            </a:r>
            <a:r>
              <a:rPr lang="ru-RU" dirty="0">
                <a:ln/>
              </a:rPr>
              <a:t>!</a:t>
            </a:r>
            <a:endParaRPr lang="ru-RU" dirty="0"/>
          </a:p>
        </p:txBody>
      </p:sp>
      <p:sp>
        <p:nvSpPr>
          <p:cNvPr id="12" name="Объект 11"/>
          <p:cNvSpPr>
            <a:spLocks noGrp="1"/>
          </p:cNvSpPr>
          <p:nvPr>
            <p:ph sz="quarter" idx="12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uk-UA" dirty="0" err="1" smtClean="0"/>
              <a:t>Мачульська</a:t>
            </a:r>
            <a:r>
              <a:rPr lang="uk-UA" dirty="0" smtClean="0"/>
              <a:t> Наталя Володимирівна, 076-19ск-1</a:t>
            </a:r>
            <a:endParaRPr lang="ru-RU" dirty="0"/>
          </a:p>
          <a:p>
            <a:endParaRPr lang="ru-RU" dirty="0"/>
          </a:p>
        </p:txBody>
      </p:sp>
      <p:sp>
        <p:nvSpPr>
          <p:cNvPr id="13" name="Объект 1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доц. </a:t>
            </a:r>
            <a:r>
              <a:rPr lang="ru-RU" dirty="0" err="1"/>
              <a:t>к.е.н</a:t>
            </a:r>
            <a:r>
              <a:rPr lang="ru-RU" dirty="0"/>
              <a:t>. </a:t>
            </a:r>
            <a:r>
              <a:rPr lang="ru-RU" dirty="0" err="1"/>
              <a:t>Чорнобаєв</a:t>
            </a:r>
            <a:r>
              <a:rPr lang="ru-RU" dirty="0"/>
              <a:t> В.В</a:t>
            </a:r>
          </a:p>
          <a:p>
            <a:endParaRPr lang="ru-RU" dirty="0"/>
          </a:p>
        </p:txBody>
      </p:sp>
      <p:sp>
        <p:nvSpPr>
          <p:cNvPr id="14" name="Объект 1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Объект 14"/>
          <p:cNvSpPr>
            <a:spLocks noGrp="1"/>
          </p:cNvSpPr>
          <p:nvPr>
            <p:ph sz="quarter" idx="16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uk-UA" dirty="0" smtClean="0"/>
              <a:t>--.06.2022</a:t>
            </a:r>
            <a:endParaRPr lang="ru-RU" dirty="0"/>
          </a:p>
          <a:p>
            <a:endParaRPr lang="ru-RU" dirty="0"/>
          </a:p>
        </p:txBody>
      </p:sp>
      <p:sp>
        <p:nvSpPr>
          <p:cNvPr id="7" name="Объект 13"/>
          <p:cNvSpPr>
            <a:spLocks noGrp="1"/>
          </p:cNvSpPr>
          <p:nvPr>
            <p:ph sz="quarter" idx="15"/>
          </p:nvPr>
        </p:nvSpPr>
        <p:spPr>
          <a:xfrm>
            <a:off x="64221" y="6491997"/>
            <a:ext cx="5873029" cy="336634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199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3F81626F-E2C9-4A61-8976-522E722165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4869" y="297089"/>
            <a:ext cx="6940529" cy="5490789"/>
          </a:xfrm>
        </p:spPr>
        <p:txBody>
          <a:bodyPr lIns="91440" tIns="45720" rIns="91440" bIns="45720" anchor="t">
            <a:noAutofit/>
          </a:bodyPr>
          <a:lstStyle/>
          <a:p>
            <a:endParaRPr lang="uk" b="0" dirty="0">
              <a:ea typeface="+mn-lt"/>
              <a:cs typeface="+mn-lt"/>
            </a:endParaRPr>
          </a:p>
          <a:p>
            <a:r>
              <a:rPr lang="uk" sz="2000" dirty="0" smtClean="0">
                <a:ea typeface="+mn-lt"/>
                <a:cs typeface="+mn-lt"/>
              </a:rPr>
              <a:t>Об’єкт </a:t>
            </a:r>
            <a:r>
              <a:rPr lang="uk" sz="2000" dirty="0">
                <a:ea typeface="+mn-lt"/>
                <a:cs typeface="+mn-lt"/>
              </a:rPr>
              <a:t>дослідження</a:t>
            </a:r>
            <a:r>
              <a:rPr lang="uk" sz="2000" b="0" dirty="0">
                <a:ea typeface="+mn-lt"/>
                <a:cs typeface="+mn-lt"/>
              </a:rPr>
              <a:t> – </a:t>
            </a:r>
            <a:r>
              <a:rPr lang="ru-RU" sz="2000" b="0" dirty="0">
                <a:ea typeface="+mn-lt"/>
                <a:cs typeface="+mn-lt"/>
              </a:rPr>
              <a:t>є </a:t>
            </a:r>
            <a:r>
              <a:rPr lang="ru-RU" sz="2000" b="0" dirty="0" err="1">
                <a:ea typeface="+mn-lt"/>
                <a:cs typeface="+mn-lt"/>
              </a:rPr>
              <a:t>процес</a:t>
            </a:r>
            <a:r>
              <a:rPr lang="ru-RU" sz="2000" b="0" dirty="0">
                <a:ea typeface="+mn-lt"/>
                <a:cs typeface="+mn-lt"/>
              </a:rPr>
              <a:t> </a:t>
            </a:r>
            <a:r>
              <a:rPr lang="ru-RU" sz="2000" b="0" dirty="0" err="1">
                <a:ea typeface="+mn-lt"/>
                <a:cs typeface="+mn-lt"/>
              </a:rPr>
              <a:t>забезпечення</a:t>
            </a:r>
            <a:r>
              <a:rPr lang="ru-RU" sz="2000" b="0" dirty="0">
                <a:ea typeface="+mn-lt"/>
                <a:cs typeface="+mn-lt"/>
              </a:rPr>
              <a:t> </a:t>
            </a:r>
            <a:r>
              <a:rPr lang="ru-RU" sz="2000" b="0" dirty="0" err="1">
                <a:ea typeface="+mn-lt"/>
                <a:cs typeface="+mn-lt"/>
              </a:rPr>
              <a:t>ефективного</a:t>
            </a:r>
            <a:r>
              <a:rPr lang="ru-RU" sz="2000" b="0" dirty="0">
                <a:ea typeface="+mn-lt"/>
                <a:cs typeface="+mn-lt"/>
              </a:rPr>
              <a:t> </a:t>
            </a:r>
            <a:r>
              <a:rPr lang="ru-RU" sz="2000" b="0" dirty="0" err="1">
                <a:ea typeface="+mn-lt"/>
                <a:cs typeface="+mn-lt"/>
              </a:rPr>
              <a:t>стратегічного</a:t>
            </a:r>
            <a:r>
              <a:rPr lang="ru-RU" sz="2000" b="0" dirty="0">
                <a:ea typeface="+mn-lt"/>
                <a:cs typeface="+mn-lt"/>
              </a:rPr>
              <a:t> </a:t>
            </a:r>
            <a:r>
              <a:rPr lang="ru-RU" sz="2000" b="0" dirty="0" err="1">
                <a:ea typeface="+mn-lt"/>
                <a:cs typeface="+mn-lt"/>
              </a:rPr>
              <a:t>управління</a:t>
            </a:r>
            <a:r>
              <a:rPr lang="ru-RU" sz="2000" b="0" dirty="0">
                <a:ea typeface="+mn-lt"/>
                <a:cs typeface="+mn-lt"/>
              </a:rPr>
              <a:t> </a:t>
            </a:r>
            <a:r>
              <a:rPr lang="ru-RU" sz="2000" b="0" dirty="0" err="1">
                <a:ea typeface="+mn-lt"/>
                <a:cs typeface="+mn-lt"/>
              </a:rPr>
              <a:t>підприємницькою</a:t>
            </a:r>
            <a:r>
              <a:rPr lang="ru-RU" sz="2000" b="0" dirty="0">
                <a:ea typeface="+mn-lt"/>
                <a:cs typeface="+mn-lt"/>
              </a:rPr>
              <a:t> </a:t>
            </a:r>
            <a:r>
              <a:rPr lang="ru-RU" sz="2000" b="0" dirty="0" err="1">
                <a:ea typeface="+mn-lt"/>
                <a:cs typeface="+mn-lt"/>
              </a:rPr>
              <a:t>діяльністю</a:t>
            </a:r>
            <a:r>
              <a:rPr lang="ru-RU" sz="2000" b="0" dirty="0">
                <a:ea typeface="+mn-lt"/>
                <a:cs typeface="+mn-lt"/>
              </a:rPr>
              <a:t> у </a:t>
            </a:r>
            <a:r>
              <a:rPr lang="ru-RU" sz="2000" b="0" dirty="0" err="1">
                <a:ea typeface="+mn-lt"/>
                <a:cs typeface="+mn-lt"/>
              </a:rPr>
              <a:t>сфері</a:t>
            </a:r>
            <a:r>
              <a:rPr lang="ru-RU" sz="2000" b="0" dirty="0">
                <a:ea typeface="+mn-lt"/>
                <a:cs typeface="+mn-lt"/>
              </a:rPr>
              <a:t> </a:t>
            </a:r>
            <a:r>
              <a:rPr lang="ru-RU" sz="2000" b="0" dirty="0" err="1">
                <a:ea typeface="+mn-lt"/>
                <a:cs typeface="+mn-lt"/>
              </a:rPr>
              <a:t>геодезичної</a:t>
            </a:r>
            <a:r>
              <a:rPr lang="ru-RU" sz="2000" b="0" dirty="0">
                <a:ea typeface="+mn-lt"/>
                <a:cs typeface="+mn-lt"/>
              </a:rPr>
              <a:t> </a:t>
            </a:r>
            <a:r>
              <a:rPr lang="ru-RU" sz="2000" b="0" dirty="0" err="1">
                <a:ea typeface="+mn-lt"/>
                <a:cs typeface="+mn-lt"/>
              </a:rPr>
              <a:t>діяльності</a:t>
            </a:r>
            <a:r>
              <a:rPr lang="ru-RU" sz="2000" b="0" dirty="0" smtClean="0">
                <a:ea typeface="+mn-lt"/>
                <a:cs typeface="+mn-lt"/>
              </a:rPr>
              <a:t>.</a:t>
            </a:r>
          </a:p>
          <a:p>
            <a:endParaRPr lang="uk" sz="2000" b="0" dirty="0">
              <a:cs typeface="Arial"/>
            </a:endParaRPr>
          </a:p>
          <a:p>
            <a:r>
              <a:rPr lang="uk" sz="2000" dirty="0">
                <a:ea typeface="+mn-lt"/>
                <a:cs typeface="+mn-lt"/>
              </a:rPr>
              <a:t>Мета роботи </a:t>
            </a:r>
            <a:r>
              <a:rPr lang="uk" sz="2000" b="0" dirty="0">
                <a:ea typeface="+mn-lt"/>
                <a:cs typeface="+mn-lt"/>
              </a:rPr>
              <a:t>– </a:t>
            </a:r>
            <a:r>
              <a:rPr lang="ru-RU" sz="2000" b="0" dirty="0" err="1">
                <a:ea typeface="+mn-lt"/>
                <a:cs typeface="+mn-lt"/>
              </a:rPr>
              <a:t>теоретичне</a:t>
            </a:r>
            <a:r>
              <a:rPr lang="ru-RU" sz="2000" b="0" dirty="0">
                <a:ea typeface="+mn-lt"/>
                <a:cs typeface="+mn-lt"/>
              </a:rPr>
              <a:t> </a:t>
            </a:r>
            <a:r>
              <a:rPr lang="ru-RU" sz="2000" b="0" dirty="0" err="1">
                <a:ea typeface="+mn-lt"/>
                <a:cs typeface="+mn-lt"/>
              </a:rPr>
              <a:t>обґрунтування</a:t>
            </a:r>
            <a:r>
              <a:rPr lang="ru-RU" sz="2000" b="0" dirty="0">
                <a:ea typeface="+mn-lt"/>
                <a:cs typeface="+mn-lt"/>
              </a:rPr>
              <a:t> та </a:t>
            </a:r>
            <a:r>
              <a:rPr lang="ru-RU" sz="2000" b="0" dirty="0" err="1">
                <a:ea typeface="+mn-lt"/>
                <a:cs typeface="+mn-lt"/>
              </a:rPr>
              <a:t>аналіз</a:t>
            </a:r>
            <a:r>
              <a:rPr lang="ru-RU" sz="2000" b="0" dirty="0">
                <a:ea typeface="+mn-lt"/>
                <a:cs typeface="+mn-lt"/>
              </a:rPr>
              <a:t> </a:t>
            </a:r>
            <a:r>
              <a:rPr lang="ru-RU" sz="2000" b="0" dirty="0" err="1">
                <a:ea typeface="+mn-lt"/>
                <a:cs typeface="+mn-lt"/>
              </a:rPr>
              <a:t>внутрішньодержавного</a:t>
            </a:r>
            <a:r>
              <a:rPr lang="ru-RU" sz="2000" b="0" dirty="0">
                <a:ea typeface="+mn-lt"/>
                <a:cs typeface="+mn-lt"/>
              </a:rPr>
              <a:t> і </a:t>
            </a:r>
            <a:r>
              <a:rPr lang="ru-RU" sz="2000" b="0" dirty="0" err="1">
                <a:ea typeface="+mn-lt"/>
                <a:cs typeface="+mn-lt"/>
              </a:rPr>
              <a:t>зовнішнього</a:t>
            </a:r>
            <a:r>
              <a:rPr lang="ru-RU" sz="2000" b="0" dirty="0">
                <a:ea typeface="+mn-lt"/>
                <a:cs typeface="+mn-lt"/>
              </a:rPr>
              <a:t> ринку, </a:t>
            </a:r>
            <a:r>
              <a:rPr lang="ru-RU" sz="2000" b="0" dirty="0" err="1">
                <a:ea typeface="+mn-lt"/>
                <a:cs typeface="+mn-lt"/>
              </a:rPr>
              <a:t>розробка</a:t>
            </a:r>
            <a:r>
              <a:rPr lang="ru-RU" sz="2000" b="0" dirty="0">
                <a:ea typeface="+mn-lt"/>
                <a:cs typeface="+mn-lt"/>
              </a:rPr>
              <a:t> </a:t>
            </a:r>
            <a:r>
              <a:rPr lang="ru-RU" sz="2000" b="0" dirty="0" err="1">
                <a:ea typeface="+mn-lt"/>
                <a:cs typeface="+mn-lt"/>
              </a:rPr>
              <a:t>стратегії</a:t>
            </a:r>
            <a:r>
              <a:rPr lang="ru-RU" sz="2000" b="0" dirty="0">
                <a:ea typeface="+mn-lt"/>
                <a:cs typeface="+mn-lt"/>
              </a:rPr>
              <a:t> по </a:t>
            </a:r>
            <a:r>
              <a:rPr lang="ru-RU" sz="2000" b="0" dirty="0" err="1">
                <a:ea typeface="+mn-lt"/>
                <a:cs typeface="+mn-lt"/>
              </a:rPr>
              <a:t>підвищенню</a:t>
            </a:r>
            <a:r>
              <a:rPr lang="ru-RU" sz="2000" b="0" dirty="0">
                <a:ea typeface="+mn-lt"/>
                <a:cs typeface="+mn-lt"/>
              </a:rPr>
              <a:t> </a:t>
            </a:r>
            <a:r>
              <a:rPr lang="ru-RU" sz="2000" b="0" dirty="0" err="1">
                <a:ea typeface="+mn-lt"/>
                <a:cs typeface="+mn-lt"/>
              </a:rPr>
              <a:t>ефективності</a:t>
            </a:r>
            <a:r>
              <a:rPr lang="ru-RU" sz="2000" b="0" dirty="0">
                <a:ea typeface="+mn-lt"/>
                <a:cs typeface="+mn-lt"/>
              </a:rPr>
              <a:t> </a:t>
            </a:r>
            <a:r>
              <a:rPr lang="ru-RU" sz="2000" b="0" dirty="0" err="1">
                <a:ea typeface="+mn-lt"/>
                <a:cs typeface="+mn-lt"/>
              </a:rPr>
              <a:t>діяльності</a:t>
            </a:r>
            <a:r>
              <a:rPr lang="ru-RU" sz="2000" b="0" dirty="0">
                <a:ea typeface="+mn-lt"/>
                <a:cs typeface="+mn-lt"/>
              </a:rPr>
              <a:t> приватного </a:t>
            </a:r>
            <a:r>
              <a:rPr lang="ru-RU" sz="2000" b="0" dirty="0" err="1">
                <a:ea typeface="+mn-lt"/>
                <a:cs typeface="+mn-lt"/>
              </a:rPr>
              <a:t>підприємства</a:t>
            </a:r>
            <a:r>
              <a:rPr lang="ru-RU" sz="2000" b="0" dirty="0">
                <a:ea typeface="+mn-lt"/>
                <a:cs typeface="+mn-lt"/>
              </a:rPr>
              <a:t> у </a:t>
            </a:r>
            <a:r>
              <a:rPr lang="ru-RU" sz="2000" b="0" dirty="0" err="1">
                <a:ea typeface="+mn-lt"/>
                <a:cs typeface="+mn-lt"/>
              </a:rPr>
              <a:t>сфері</a:t>
            </a:r>
            <a:r>
              <a:rPr lang="ru-RU" sz="2000" b="0" dirty="0">
                <a:ea typeface="+mn-lt"/>
                <a:cs typeface="+mn-lt"/>
              </a:rPr>
              <a:t> </a:t>
            </a:r>
            <a:r>
              <a:rPr lang="ru-RU" sz="2000" b="0" dirty="0" err="1">
                <a:ea typeface="+mn-lt"/>
                <a:cs typeface="+mn-lt"/>
              </a:rPr>
              <a:t>геодезії</a:t>
            </a:r>
            <a:r>
              <a:rPr lang="ru-RU" sz="2000" b="0" dirty="0">
                <a:ea typeface="+mn-lt"/>
                <a:cs typeface="+mn-lt"/>
              </a:rPr>
              <a:t> і </a:t>
            </a:r>
            <a:r>
              <a:rPr lang="ru-RU" sz="2000" b="0" dirty="0" err="1">
                <a:ea typeface="+mn-lt"/>
                <a:cs typeface="+mn-lt"/>
              </a:rPr>
              <a:t>подальшої</a:t>
            </a:r>
            <a:r>
              <a:rPr lang="ru-RU" sz="2000" b="0" dirty="0">
                <a:ea typeface="+mn-lt"/>
                <a:cs typeface="+mn-lt"/>
              </a:rPr>
              <a:t> </a:t>
            </a:r>
            <a:r>
              <a:rPr lang="ru-RU" sz="2000" b="0" dirty="0" err="1">
                <a:ea typeface="+mn-lt"/>
                <a:cs typeface="+mn-lt"/>
              </a:rPr>
              <a:t>його</a:t>
            </a:r>
            <a:r>
              <a:rPr lang="ru-RU" sz="2000" b="0" dirty="0">
                <a:ea typeface="+mn-lt"/>
                <a:cs typeface="+mn-lt"/>
              </a:rPr>
              <a:t> </a:t>
            </a:r>
            <a:r>
              <a:rPr lang="ru-RU" sz="2000" b="0" dirty="0" err="1">
                <a:ea typeface="+mn-lt"/>
                <a:cs typeface="+mn-lt"/>
              </a:rPr>
              <a:t>інтернаціоналізації</a:t>
            </a:r>
            <a:r>
              <a:rPr lang="ru-RU" sz="2000" b="0" dirty="0" smtClean="0">
                <a:ea typeface="+mn-lt"/>
                <a:cs typeface="+mn-lt"/>
              </a:rPr>
              <a:t>.</a:t>
            </a:r>
          </a:p>
          <a:p>
            <a:endParaRPr lang="uk" sz="2000" b="0" dirty="0">
              <a:cs typeface="Arial"/>
            </a:endParaRPr>
          </a:p>
          <a:p>
            <a:r>
              <a:rPr lang="uk" sz="2000" dirty="0">
                <a:ea typeface="+mn-lt"/>
                <a:cs typeface="+mn-lt"/>
              </a:rPr>
              <a:t>Прикладна цінність дослідження</a:t>
            </a:r>
            <a:r>
              <a:rPr lang="uk" sz="2000" b="0" dirty="0">
                <a:ea typeface="+mn-lt"/>
                <a:cs typeface="+mn-lt"/>
              </a:rPr>
              <a:t> </a:t>
            </a:r>
            <a:r>
              <a:rPr lang="uk" sz="2000" b="0" dirty="0" smtClean="0">
                <a:ea typeface="+mn-lt"/>
                <a:cs typeface="+mn-lt"/>
              </a:rPr>
              <a:t>- </a:t>
            </a:r>
            <a:r>
              <a:rPr lang="ru-RU" sz="2000" b="0" dirty="0" err="1" smtClean="0">
                <a:ea typeface="+mn-lt"/>
                <a:cs typeface="+mn-lt"/>
              </a:rPr>
              <a:t>розроблені</a:t>
            </a:r>
            <a:r>
              <a:rPr lang="ru-RU" sz="2000" b="0" dirty="0" smtClean="0">
                <a:ea typeface="+mn-lt"/>
                <a:cs typeface="+mn-lt"/>
              </a:rPr>
              <a:t> </a:t>
            </a:r>
            <a:r>
              <a:rPr lang="ru-RU" sz="2000" b="0" dirty="0" err="1">
                <a:ea typeface="+mn-lt"/>
                <a:cs typeface="+mn-lt"/>
              </a:rPr>
              <a:t>методичні</a:t>
            </a:r>
            <a:r>
              <a:rPr lang="ru-RU" sz="2000" b="0" dirty="0">
                <a:ea typeface="+mn-lt"/>
                <a:cs typeface="+mn-lt"/>
              </a:rPr>
              <a:t> </a:t>
            </a:r>
            <a:r>
              <a:rPr lang="ru-RU" sz="2000" b="0" dirty="0" err="1">
                <a:ea typeface="+mn-lt"/>
                <a:cs typeface="+mn-lt"/>
              </a:rPr>
              <a:t>підходи</a:t>
            </a:r>
            <a:r>
              <a:rPr lang="ru-RU" sz="2000" b="0" dirty="0">
                <a:ea typeface="+mn-lt"/>
                <a:cs typeface="+mn-lt"/>
              </a:rPr>
              <a:t> </a:t>
            </a:r>
            <a:r>
              <a:rPr lang="ru-RU" sz="2000" b="0" dirty="0" err="1">
                <a:ea typeface="+mn-lt"/>
                <a:cs typeface="+mn-lt"/>
              </a:rPr>
              <a:t>доведені</a:t>
            </a:r>
            <a:r>
              <a:rPr lang="ru-RU" sz="2000" b="0" dirty="0">
                <a:ea typeface="+mn-lt"/>
                <a:cs typeface="+mn-lt"/>
              </a:rPr>
              <a:t> до </a:t>
            </a:r>
            <a:r>
              <a:rPr lang="ru-RU" sz="2000" b="0" dirty="0" err="1">
                <a:ea typeface="+mn-lt"/>
                <a:cs typeface="+mn-lt"/>
              </a:rPr>
              <a:t>рівня</a:t>
            </a:r>
            <a:r>
              <a:rPr lang="ru-RU" sz="2000" b="0" dirty="0">
                <a:ea typeface="+mn-lt"/>
                <a:cs typeface="+mn-lt"/>
              </a:rPr>
              <a:t> </a:t>
            </a:r>
            <a:r>
              <a:rPr lang="ru-RU" sz="2000" b="0" dirty="0" err="1">
                <a:ea typeface="+mn-lt"/>
                <a:cs typeface="+mn-lt"/>
              </a:rPr>
              <a:t>практичних</a:t>
            </a:r>
            <a:r>
              <a:rPr lang="ru-RU" sz="2000" b="0" dirty="0">
                <a:ea typeface="+mn-lt"/>
                <a:cs typeface="+mn-lt"/>
              </a:rPr>
              <a:t> </a:t>
            </a:r>
            <a:r>
              <a:rPr lang="ru-RU" sz="2000" b="0" dirty="0" err="1">
                <a:ea typeface="+mn-lt"/>
                <a:cs typeface="+mn-lt"/>
              </a:rPr>
              <a:t>рекомендацій</a:t>
            </a:r>
            <a:r>
              <a:rPr lang="ru-RU" sz="2000" b="0" dirty="0">
                <a:ea typeface="+mn-lt"/>
                <a:cs typeface="+mn-lt"/>
              </a:rPr>
              <a:t> й </a:t>
            </a:r>
            <a:r>
              <a:rPr lang="ru-RU" sz="2000" b="0" dirty="0" err="1">
                <a:ea typeface="+mn-lt"/>
                <a:cs typeface="+mn-lt"/>
              </a:rPr>
              <a:t>можуть</a:t>
            </a:r>
            <a:r>
              <a:rPr lang="ru-RU" sz="2000" b="0" dirty="0">
                <a:ea typeface="+mn-lt"/>
                <a:cs typeface="+mn-lt"/>
              </a:rPr>
              <a:t> бути </a:t>
            </a:r>
            <a:r>
              <a:rPr lang="ru-RU" sz="2000" b="0" dirty="0" err="1">
                <a:ea typeface="+mn-lt"/>
                <a:cs typeface="+mn-lt"/>
              </a:rPr>
              <a:t>застосовані</a:t>
            </a:r>
            <a:r>
              <a:rPr lang="ru-RU" sz="2000" b="0" dirty="0">
                <a:ea typeface="+mn-lt"/>
                <a:cs typeface="+mn-lt"/>
              </a:rPr>
              <a:t> на </a:t>
            </a:r>
            <a:r>
              <a:rPr lang="ru-RU" sz="2000" b="0" dirty="0" err="1">
                <a:ea typeface="+mn-lt"/>
                <a:cs typeface="+mn-lt"/>
              </a:rPr>
              <a:t>малих</a:t>
            </a:r>
            <a:r>
              <a:rPr lang="ru-RU" sz="2000" b="0" dirty="0">
                <a:ea typeface="+mn-lt"/>
                <a:cs typeface="+mn-lt"/>
              </a:rPr>
              <a:t> </a:t>
            </a:r>
            <a:r>
              <a:rPr lang="ru-RU" sz="2000" b="0" dirty="0" err="1">
                <a:ea typeface="+mn-lt"/>
                <a:cs typeface="+mn-lt"/>
              </a:rPr>
              <a:t>підприємствах</a:t>
            </a:r>
            <a:r>
              <a:rPr lang="ru-RU" sz="2000" b="0" dirty="0">
                <a:ea typeface="+mn-lt"/>
                <a:cs typeface="+mn-lt"/>
              </a:rPr>
              <a:t> при </a:t>
            </a:r>
            <a:r>
              <a:rPr lang="ru-RU" sz="2000" b="0" dirty="0" err="1">
                <a:ea typeface="+mn-lt"/>
                <a:cs typeface="+mn-lt"/>
              </a:rPr>
              <a:t>використанні</a:t>
            </a:r>
            <a:r>
              <a:rPr lang="ru-RU" sz="2000" b="0" dirty="0">
                <a:ea typeface="+mn-lt"/>
                <a:cs typeface="+mn-lt"/>
              </a:rPr>
              <a:t> </a:t>
            </a:r>
            <a:r>
              <a:rPr lang="ru-RU" sz="2000" b="0" dirty="0" err="1">
                <a:ea typeface="+mn-lt"/>
                <a:cs typeface="+mn-lt"/>
              </a:rPr>
              <a:t>стратегії</a:t>
            </a:r>
            <a:r>
              <a:rPr lang="ru-RU" sz="2000" b="0" dirty="0">
                <a:ea typeface="+mn-lt"/>
                <a:cs typeface="+mn-lt"/>
              </a:rPr>
              <a:t> </a:t>
            </a:r>
            <a:r>
              <a:rPr lang="ru-RU" sz="2000" b="0" dirty="0" err="1">
                <a:ea typeface="+mn-lt"/>
                <a:cs typeface="+mn-lt"/>
              </a:rPr>
              <a:t>модернізації</a:t>
            </a:r>
            <a:r>
              <a:rPr lang="ru-RU" sz="2000" b="0" dirty="0">
                <a:ea typeface="+mn-lt"/>
                <a:cs typeface="+mn-lt"/>
              </a:rPr>
              <a:t> та/</a:t>
            </a:r>
            <a:r>
              <a:rPr lang="ru-RU" sz="2000" b="0" dirty="0" err="1">
                <a:ea typeface="+mn-lt"/>
                <a:cs typeface="+mn-lt"/>
              </a:rPr>
              <a:t>або</a:t>
            </a:r>
            <a:r>
              <a:rPr lang="ru-RU" sz="2000" b="0" dirty="0">
                <a:ea typeface="+mn-lt"/>
                <a:cs typeface="+mn-lt"/>
              </a:rPr>
              <a:t> </a:t>
            </a:r>
            <a:r>
              <a:rPr lang="ru-RU" sz="2000" b="0" dirty="0" err="1">
                <a:ea typeface="+mn-lt"/>
                <a:cs typeface="+mn-lt"/>
              </a:rPr>
              <a:t>інтернаціоналізації</a:t>
            </a:r>
            <a:r>
              <a:rPr lang="ru-RU" sz="2000" b="0" dirty="0">
                <a:ea typeface="+mn-lt"/>
                <a:cs typeface="+mn-lt"/>
              </a:rPr>
              <a:t> </a:t>
            </a:r>
            <a:r>
              <a:rPr lang="ru-RU" sz="2000" b="0" dirty="0" err="1">
                <a:ea typeface="+mn-lt"/>
                <a:cs typeface="+mn-lt"/>
              </a:rPr>
              <a:t>згідно</a:t>
            </a:r>
            <a:r>
              <a:rPr lang="ru-RU" sz="2000" b="0" dirty="0">
                <a:ea typeface="+mn-lt"/>
                <a:cs typeface="+mn-lt"/>
              </a:rPr>
              <a:t> шляху, </a:t>
            </a:r>
            <a:r>
              <a:rPr lang="ru-RU" sz="2000" b="0" dirty="0" err="1">
                <a:ea typeface="+mn-lt"/>
                <a:cs typeface="+mn-lt"/>
              </a:rPr>
              <a:t>розглянутому</a:t>
            </a:r>
            <a:r>
              <a:rPr lang="ru-RU" sz="2000" b="0" dirty="0">
                <a:ea typeface="+mn-lt"/>
                <a:cs typeface="+mn-lt"/>
              </a:rPr>
              <a:t> у </a:t>
            </a:r>
            <a:r>
              <a:rPr lang="ru-RU" sz="2000" b="0" dirty="0" err="1">
                <a:ea typeface="+mn-lt"/>
                <a:cs typeface="+mn-lt"/>
              </a:rPr>
              <a:t>даній</a:t>
            </a:r>
            <a:r>
              <a:rPr lang="ru-RU" sz="2000" b="0" dirty="0">
                <a:ea typeface="+mn-lt"/>
                <a:cs typeface="+mn-lt"/>
              </a:rPr>
              <a:t> </a:t>
            </a:r>
            <a:r>
              <a:rPr lang="ru-RU" sz="2000" b="0" dirty="0" err="1">
                <a:ea typeface="+mn-lt"/>
                <a:cs typeface="+mn-lt"/>
              </a:rPr>
              <a:t>роботі</a:t>
            </a:r>
            <a:r>
              <a:rPr lang="ru-RU" sz="2000" b="0" dirty="0">
                <a:ea typeface="+mn-lt"/>
                <a:cs typeface="+mn-lt"/>
              </a:rPr>
              <a:t>.</a:t>
            </a:r>
          </a:p>
          <a:p>
            <a:endParaRPr lang="uk" sz="2000" dirty="0">
              <a:cs typeface="Arial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F0B457A-C4D8-487B-B443-B2C1899C0B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ru-RU" dirty="0" err="1" smtClean="0">
                <a:cs typeface="Arial"/>
              </a:rPr>
              <a:t>Мачульська</a:t>
            </a:r>
            <a:r>
              <a:rPr lang="ru-RU" dirty="0" smtClean="0">
                <a:cs typeface="Arial"/>
              </a:rPr>
              <a:t> Н.В. 076-19ск-1 </a:t>
            </a:r>
            <a:r>
              <a:rPr lang="ru-RU" dirty="0">
                <a:cs typeface="Arial"/>
              </a:rPr>
              <a:t>// </a:t>
            </a:r>
            <a:r>
              <a:rPr lang="ru-RU" dirty="0" smtClean="0">
                <a:cs typeface="Arial"/>
              </a:rPr>
              <a:t>--.06.2022</a:t>
            </a:r>
            <a:endParaRPr lang="ru-RU" dirty="0"/>
          </a:p>
        </p:txBody>
      </p:sp>
      <p:graphicFrame>
        <p:nvGraphicFramePr>
          <p:cNvPr id="5" name="Схема 5">
            <a:extLst>
              <a:ext uri="{FF2B5EF4-FFF2-40B4-BE49-F238E27FC236}">
                <a16:creationId xmlns:a16="http://schemas.microsoft.com/office/drawing/2014/main" xmlns="" id="{F5B89596-B72D-4907-AFDB-92D7E4BD7A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6176827"/>
              </p:ext>
            </p:extLst>
          </p:nvPr>
        </p:nvGraphicFramePr>
        <p:xfrm>
          <a:off x="7198661" y="1474695"/>
          <a:ext cx="4697505" cy="3908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7" name="TextBox 256">
            <a:extLst>
              <a:ext uri="{FF2B5EF4-FFF2-40B4-BE49-F238E27FC236}">
                <a16:creationId xmlns:a16="http://schemas.microsoft.com/office/drawing/2014/main" xmlns="" id="{914549FC-D800-4881-BE5B-FAB155084763}"/>
              </a:ext>
            </a:extLst>
          </p:cNvPr>
          <p:cNvSpPr txBox="1"/>
          <p:nvPr/>
        </p:nvSpPr>
        <p:spPr>
          <a:xfrm>
            <a:off x="7045698" y="900392"/>
            <a:ext cx="469750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" sz="2000" b="1" i="1" dirty="0">
                <a:ea typeface="+mn-lt"/>
                <a:cs typeface="+mn-lt"/>
              </a:rPr>
              <a:t>Для досягнення зазначеної мети поставлені наступні завдання:</a:t>
            </a:r>
            <a:endParaRPr lang="ru-RU" sz="2000" b="1" i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6922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8B04DF2-C85F-49B6-AC0B-761EE18AE1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ru-RU" dirty="0" err="1" smtClean="0">
                <a:ea typeface="+mn-lt"/>
                <a:cs typeface="+mn-lt"/>
              </a:rPr>
              <a:t>Мачульська</a:t>
            </a:r>
            <a:r>
              <a:rPr lang="ru-RU" dirty="0" smtClean="0">
                <a:ea typeface="+mn-lt"/>
                <a:cs typeface="+mn-lt"/>
              </a:rPr>
              <a:t> Н.В. 076-19ск-1 </a:t>
            </a:r>
            <a:r>
              <a:rPr lang="ru-RU" dirty="0">
                <a:ea typeface="+mn-lt"/>
                <a:cs typeface="+mn-lt"/>
              </a:rPr>
              <a:t>// </a:t>
            </a:r>
            <a:r>
              <a:rPr lang="ru-RU" dirty="0" smtClean="0">
                <a:ea typeface="+mn-lt"/>
                <a:cs typeface="+mn-lt"/>
              </a:rPr>
              <a:t>--.06.2022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9088294-15A5-4EB4-A5F6-274FF66CC14B}"/>
              </a:ext>
            </a:extLst>
          </p:cNvPr>
          <p:cNvSpPr txBox="1"/>
          <p:nvPr/>
        </p:nvSpPr>
        <p:spPr>
          <a:xfrm>
            <a:off x="152400" y="643200"/>
            <a:ext cx="7035800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uk" dirty="0">
                <a:ea typeface="+mn-lt"/>
                <a:cs typeface="+mn-lt"/>
              </a:rPr>
              <a:t>Серед основних причин регресії </a:t>
            </a:r>
            <a:r>
              <a:rPr lang="uk" dirty="0" smtClean="0">
                <a:ea typeface="+mn-lt"/>
                <a:cs typeface="+mn-lt"/>
              </a:rPr>
              <a:t>малого бізнесу, </a:t>
            </a:r>
            <a:r>
              <a:rPr lang="uk" dirty="0">
                <a:ea typeface="+mn-lt"/>
                <a:cs typeface="+mn-lt"/>
              </a:rPr>
              <a:t>слід виділити наступні:</a:t>
            </a:r>
            <a:r>
              <a:rPr lang="ru-RU" dirty="0">
                <a:ea typeface="+mn-lt"/>
                <a:cs typeface="+mn-lt"/>
              </a:rPr>
              <a:t> </a:t>
            </a:r>
            <a:endParaRPr lang="ru-RU" dirty="0">
              <a:cs typeface="Arial"/>
            </a:endParaRPr>
          </a:p>
          <a:p>
            <a:pPr marL="285750" indent="-285750" algn="just">
              <a:buFont typeface="Arial"/>
              <a:buChar char="•"/>
            </a:pPr>
            <a:r>
              <a:rPr lang="uk" dirty="0">
                <a:ea typeface="+mn-lt"/>
                <a:cs typeface="+mn-lt"/>
              </a:rPr>
              <a:t>фінансова та політична криза України у 2014—2015 р.;</a:t>
            </a:r>
            <a:endParaRPr lang="ru-RU" dirty="0"/>
          </a:p>
          <a:p>
            <a:pPr marL="285750" indent="-285750">
              <a:buFont typeface="Arial"/>
              <a:buChar char="•"/>
            </a:pPr>
            <a:r>
              <a:rPr lang="ru-RU" dirty="0" smtClean="0">
                <a:ea typeface="+mn-lt"/>
                <a:cs typeface="+mn-lt"/>
              </a:rPr>
              <a:t>З</a:t>
            </a:r>
            <a:r>
              <a:rPr lang="uk" dirty="0" smtClean="0">
                <a:ea typeface="+mn-lt"/>
                <a:cs typeface="+mn-lt"/>
              </a:rPr>
              <a:t>бройна агресія РФ проти України;</a:t>
            </a:r>
          </a:p>
          <a:p>
            <a:pPr marL="285750" indent="-285750">
              <a:buFont typeface="Arial"/>
              <a:buChar char="•"/>
            </a:pPr>
            <a:r>
              <a:rPr lang="uk" dirty="0" smtClean="0">
                <a:ea typeface="+mn-lt"/>
                <a:cs typeface="+mn-lt"/>
              </a:rPr>
              <a:t>Поганий бізнес-клімат;</a:t>
            </a:r>
          </a:p>
          <a:p>
            <a:pPr marL="285750" indent="-285750">
              <a:buFont typeface="Arial"/>
              <a:buChar char="•"/>
            </a:pPr>
            <a:r>
              <a:rPr lang="uk" dirty="0" smtClean="0">
                <a:ea typeface="+mn-lt"/>
                <a:cs typeface="+mn-lt"/>
              </a:rPr>
              <a:t>Недостатність фінансування;</a:t>
            </a:r>
          </a:p>
          <a:p>
            <a:pPr marL="285750" indent="-285750">
              <a:buFont typeface="Arial"/>
              <a:buChar char="•"/>
            </a:pPr>
            <a:r>
              <a:rPr lang="uk" dirty="0" smtClean="0">
                <a:ea typeface="+mn-lt"/>
                <a:cs typeface="+mn-lt"/>
              </a:rPr>
              <a:t>Зайве регулювання та проблеми з оформленням документів;</a:t>
            </a:r>
          </a:p>
          <a:p>
            <a:pPr marL="285750" indent="-285750">
              <a:buFont typeface="Arial"/>
              <a:buChar char="•"/>
            </a:pPr>
            <a:r>
              <a:rPr lang="uk" dirty="0" smtClean="0">
                <a:ea typeface="+mn-lt"/>
                <a:cs typeface="+mn-lt"/>
              </a:rPr>
              <a:t>Високі податки;</a:t>
            </a:r>
          </a:p>
          <a:p>
            <a:pPr marL="285750" indent="-285750">
              <a:buFont typeface="Arial"/>
              <a:buChar char="•"/>
            </a:pPr>
            <a:r>
              <a:rPr lang="uk" dirty="0" smtClean="0">
                <a:ea typeface="+mn-lt"/>
                <a:cs typeface="+mn-lt"/>
              </a:rPr>
              <a:t>Застарілість виробництва.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A8E42D5-6940-415B-8932-457A53B9A082}"/>
              </a:ext>
            </a:extLst>
          </p:cNvPr>
          <p:cNvSpPr txBox="1"/>
          <p:nvPr/>
        </p:nvSpPr>
        <p:spPr>
          <a:xfrm>
            <a:off x="3213101" y="181534"/>
            <a:ext cx="60706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uk" sz="2400" b="1" dirty="0"/>
              <a:t>Стан </a:t>
            </a:r>
            <a:r>
              <a:rPr lang="uk" sz="2400" b="1" dirty="0" smtClean="0"/>
              <a:t>малого підприємництва в Україні</a:t>
            </a:r>
            <a:endParaRPr lang="ru-RU" sz="2400" b="1" dirty="0">
              <a:cs typeface="Arial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097736392"/>
              </p:ext>
            </p:extLst>
          </p:nvPr>
        </p:nvGraphicFramePr>
        <p:xfrm>
          <a:off x="1145242" y="3098800"/>
          <a:ext cx="7719358" cy="332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521603995"/>
              </p:ext>
            </p:extLst>
          </p:nvPr>
        </p:nvGraphicFramePr>
        <p:xfrm>
          <a:off x="7048500" y="800100"/>
          <a:ext cx="4914899" cy="3822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67959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F463C7E2-9888-400C-A191-8CBFAFF5C0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0021" y="914400"/>
            <a:ext cx="4716479" cy="5460999"/>
          </a:xfrm>
        </p:spPr>
        <p:txBody>
          <a:bodyPr lIns="91440" tIns="45720" rIns="91440" bIns="45720" anchor="t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cs typeface="Arial"/>
              </a:rPr>
              <a:t>При </a:t>
            </a:r>
            <a:r>
              <a:rPr lang="ru-RU" sz="1800" dirty="0" err="1">
                <a:cs typeface="Arial"/>
              </a:rPr>
              <a:t>цьому</a:t>
            </a:r>
            <a:r>
              <a:rPr lang="ru-RU" sz="1800" dirty="0">
                <a:cs typeface="Arial"/>
              </a:rPr>
              <a:t> у 2019 </a:t>
            </a:r>
            <a:r>
              <a:rPr lang="ru-RU" sz="1800" dirty="0" err="1">
                <a:cs typeface="Arial"/>
              </a:rPr>
              <a:t>році</a:t>
            </a:r>
            <a:r>
              <a:rPr lang="ru-RU" sz="1800" dirty="0">
                <a:cs typeface="Arial"/>
              </a:rPr>
              <a:t> </a:t>
            </a:r>
            <a:r>
              <a:rPr lang="ru-RU" sz="1800" dirty="0" err="1">
                <a:cs typeface="Arial"/>
              </a:rPr>
              <a:t>Україна</a:t>
            </a:r>
            <a:r>
              <a:rPr lang="ru-RU" sz="1800" dirty="0">
                <a:cs typeface="Arial"/>
              </a:rPr>
              <a:t> </a:t>
            </a:r>
            <a:r>
              <a:rPr lang="ru-RU" sz="1800" dirty="0" err="1">
                <a:cs typeface="Arial"/>
              </a:rPr>
              <a:t>посіла</a:t>
            </a:r>
            <a:r>
              <a:rPr lang="ru-RU" sz="1800" dirty="0">
                <a:cs typeface="Arial"/>
              </a:rPr>
              <a:t> аж 77-ме </a:t>
            </a:r>
            <a:r>
              <a:rPr lang="ru-RU" sz="1800" dirty="0" err="1">
                <a:cs typeface="Arial"/>
              </a:rPr>
              <a:t>місце</a:t>
            </a:r>
            <a:r>
              <a:rPr lang="ru-RU" sz="1800" dirty="0">
                <a:cs typeface="Arial"/>
              </a:rPr>
              <a:t> у </a:t>
            </a:r>
            <a:r>
              <a:rPr lang="ru-RU" sz="1800" dirty="0" err="1">
                <a:cs typeface="Arial"/>
              </a:rPr>
              <a:t>світовому</a:t>
            </a:r>
            <a:r>
              <a:rPr lang="ru-RU" sz="1800" dirty="0">
                <a:cs typeface="Arial"/>
              </a:rPr>
              <a:t> рейтингу </a:t>
            </a:r>
            <a:r>
              <a:rPr lang="ru-RU" sz="1800" dirty="0" err="1">
                <a:cs typeface="Arial"/>
              </a:rPr>
              <a:t>країн</a:t>
            </a:r>
            <a:r>
              <a:rPr lang="ru-RU" sz="1800" dirty="0">
                <a:cs typeface="Arial"/>
              </a:rPr>
              <a:t>, </a:t>
            </a:r>
            <a:r>
              <a:rPr lang="ru-RU" sz="1800" dirty="0" err="1">
                <a:cs typeface="Arial"/>
              </a:rPr>
              <a:t>що</a:t>
            </a:r>
            <a:r>
              <a:rPr lang="ru-RU" sz="1800" dirty="0">
                <a:cs typeface="Arial"/>
              </a:rPr>
              <a:t> є </a:t>
            </a:r>
            <a:r>
              <a:rPr lang="ru-RU" sz="1800" dirty="0" err="1">
                <a:cs typeface="Arial"/>
              </a:rPr>
              <a:t>сприятливими</a:t>
            </a:r>
            <a:r>
              <a:rPr lang="ru-RU" sz="1800" dirty="0">
                <a:cs typeface="Arial"/>
              </a:rPr>
              <a:t> для </a:t>
            </a:r>
            <a:r>
              <a:rPr lang="ru-RU" sz="1800" dirty="0" err="1" smtClean="0">
                <a:cs typeface="Arial"/>
              </a:rPr>
              <a:t>бізнесу</a:t>
            </a:r>
            <a:r>
              <a:rPr lang="ru-RU" sz="1800" dirty="0">
                <a:cs typeface="Arial"/>
              </a:rPr>
              <a:t>.</a:t>
            </a:r>
            <a:r>
              <a:rPr lang="ru-RU" sz="1800" dirty="0" smtClean="0">
                <a:cs typeface="Arial"/>
              </a:rPr>
              <a:t> </a:t>
            </a:r>
            <a:r>
              <a:rPr lang="ru-RU" sz="1800" dirty="0">
                <a:cs typeface="Arial"/>
              </a:rPr>
              <a:t>При </a:t>
            </a:r>
            <a:r>
              <a:rPr lang="ru-RU" sz="1800" dirty="0" err="1">
                <a:cs typeface="Arial"/>
              </a:rPr>
              <a:t>цьому</a:t>
            </a:r>
            <a:r>
              <a:rPr lang="ru-RU" sz="1800" dirty="0">
                <a:cs typeface="Arial"/>
              </a:rPr>
              <a:t> за </a:t>
            </a:r>
            <a:r>
              <a:rPr lang="ru-RU" sz="1800" dirty="0" err="1">
                <a:cs typeface="Arial"/>
              </a:rPr>
              <a:t>даними</a:t>
            </a:r>
            <a:r>
              <a:rPr lang="ru-RU" sz="1800" dirty="0">
                <a:cs typeface="Arial"/>
              </a:rPr>
              <a:t> </a:t>
            </a:r>
            <a:r>
              <a:rPr lang="ru-RU" sz="1800" dirty="0" err="1">
                <a:cs typeface="Arial"/>
              </a:rPr>
              <a:t>звіту</a:t>
            </a:r>
            <a:r>
              <a:rPr lang="ru-RU" sz="1800" dirty="0">
                <a:cs typeface="Arial"/>
              </a:rPr>
              <a:t> ООН про </a:t>
            </a:r>
            <a:r>
              <a:rPr lang="ru-RU" sz="1800" dirty="0" err="1">
                <a:cs typeface="Arial"/>
              </a:rPr>
              <a:t>розвиток</a:t>
            </a:r>
            <a:r>
              <a:rPr lang="ru-RU" sz="1800" dirty="0">
                <a:cs typeface="Arial"/>
              </a:rPr>
              <a:t> </a:t>
            </a:r>
            <a:r>
              <a:rPr lang="ru-RU" sz="1800" dirty="0" err="1">
                <a:cs typeface="Arial"/>
              </a:rPr>
              <a:t>людського</a:t>
            </a:r>
            <a:r>
              <a:rPr lang="ru-RU" sz="1800" dirty="0">
                <a:cs typeface="Arial"/>
              </a:rPr>
              <a:t> </a:t>
            </a:r>
            <a:r>
              <a:rPr lang="ru-RU" sz="1800" dirty="0" err="1">
                <a:cs typeface="Arial"/>
              </a:rPr>
              <a:t>потенціалу</a:t>
            </a:r>
            <a:r>
              <a:rPr lang="ru-RU" sz="1800" dirty="0">
                <a:cs typeface="Arial"/>
              </a:rPr>
              <a:t> на </a:t>
            </a:r>
            <a:r>
              <a:rPr lang="ru-RU" sz="1800" dirty="0" err="1">
                <a:cs typeface="Arial"/>
              </a:rPr>
              <a:t>основі</a:t>
            </a:r>
            <a:r>
              <a:rPr lang="ru-RU" sz="1800" dirty="0">
                <a:cs typeface="Arial"/>
              </a:rPr>
              <a:t> </a:t>
            </a:r>
            <a:r>
              <a:rPr lang="ru-RU" sz="1800" dirty="0" err="1">
                <a:cs typeface="Arial"/>
              </a:rPr>
              <a:t>даних</a:t>
            </a:r>
            <a:r>
              <a:rPr lang="ru-RU" sz="1800" dirty="0">
                <a:cs typeface="Arial"/>
              </a:rPr>
              <a:t> </a:t>
            </a:r>
            <a:r>
              <a:rPr lang="ru-RU" sz="1800" dirty="0" err="1">
                <a:cs typeface="Arial"/>
              </a:rPr>
              <a:t>Світового</a:t>
            </a:r>
            <a:r>
              <a:rPr lang="ru-RU" sz="1800" dirty="0">
                <a:cs typeface="Arial"/>
              </a:rPr>
              <a:t> банку поза </a:t>
            </a:r>
            <a:r>
              <a:rPr lang="ru-RU" sz="1800" dirty="0" err="1">
                <a:cs typeface="Arial"/>
              </a:rPr>
              <a:t>межею</a:t>
            </a:r>
            <a:r>
              <a:rPr lang="ru-RU" sz="1800" dirty="0">
                <a:cs typeface="Arial"/>
              </a:rPr>
              <a:t> </a:t>
            </a:r>
            <a:r>
              <a:rPr lang="ru-RU" sz="1800" dirty="0" err="1">
                <a:cs typeface="Arial"/>
              </a:rPr>
              <a:t>бізності</a:t>
            </a:r>
            <a:r>
              <a:rPr lang="ru-RU" sz="1800" dirty="0">
                <a:cs typeface="Arial"/>
              </a:rPr>
              <a:t> в </a:t>
            </a:r>
            <a:r>
              <a:rPr lang="ru-RU" sz="1800" dirty="0" err="1">
                <a:cs typeface="Arial"/>
              </a:rPr>
              <a:t>Україні</a:t>
            </a:r>
            <a:r>
              <a:rPr lang="ru-RU" sz="1800" dirty="0">
                <a:cs typeface="Arial"/>
              </a:rPr>
              <a:t> </a:t>
            </a:r>
            <a:r>
              <a:rPr lang="ru-RU" sz="1800" dirty="0" err="1">
                <a:cs typeface="Arial"/>
              </a:rPr>
              <a:t>знаходиться</a:t>
            </a:r>
            <a:r>
              <a:rPr lang="ru-RU" sz="1800" dirty="0">
                <a:cs typeface="Arial"/>
              </a:rPr>
              <a:t> 3,8% </a:t>
            </a:r>
            <a:r>
              <a:rPr lang="ru-RU" sz="1800" dirty="0" err="1" smtClean="0">
                <a:cs typeface="Arial"/>
              </a:rPr>
              <a:t>заселення</a:t>
            </a:r>
            <a:r>
              <a:rPr lang="ru-RU" sz="1800" dirty="0" smtClean="0">
                <a:cs typeface="Arial"/>
              </a:rPr>
              <a:t>, а </a:t>
            </a:r>
            <a:r>
              <a:rPr lang="ru-RU" sz="1800" dirty="0">
                <a:cs typeface="Arial"/>
              </a:rPr>
              <a:t>станом на 2021 </a:t>
            </a:r>
            <a:r>
              <a:rPr lang="ru-RU" sz="1800" dirty="0" err="1">
                <a:cs typeface="Arial"/>
              </a:rPr>
              <a:t>рік</a:t>
            </a:r>
            <a:r>
              <a:rPr lang="ru-RU" sz="1800" dirty="0">
                <a:cs typeface="Arial"/>
              </a:rPr>
              <a:t> </a:t>
            </a:r>
            <a:r>
              <a:rPr lang="ru-RU" sz="1800" dirty="0" err="1">
                <a:cs typeface="Arial"/>
              </a:rPr>
              <a:t>рівень</a:t>
            </a:r>
            <a:r>
              <a:rPr lang="ru-RU" sz="1800" dirty="0">
                <a:cs typeface="Arial"/>
              </a:rPr>
              <a:t> </a:t>
            </a:r>
            <a:r>
              <a:rPr lang="ru-RU" sz="1800" dirty="0" err="1">
                <a:cs typeface="Arial"/>
              </a:rPr>
              <a:t>безробіття</a:t>
            </a:r>
            <a:r>
              <a:rPr lang="ru-RU" sz="1800" dirty="0">
                <a:cs typeface="Arial"/>
              </a:rPr>
              <a:t> </a:t>
            </a:r>
            <a:r>
              <a:rPr lang="ru-RU" sz="1800" dirty="0" err="1">
                <a:cs typeface="Arial"/>
              </a:rPr>
              <a:t>досяг</a:t>
            </a:r>
            <a:r>
              <a:rPr lang="ru-RU" sz="1800" dirty="0">
                <a:cs typeface="Arial"/>
              </a:rPr>
              <a:t> 9,8</a:t>
            </a:r>
            <a:r>
              <a:rPr lang="ru-RU" sz="1800" dirty="0" smtClean="0">
                <a:cs typeface="Arial"/>
              </a:rPr>
              <a:t>%.</a:t>
            </a:r>
            <a:endParaRPr lang="ru-RU" sz="1800" dirty="0">
              <a:cs typeface="Arial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800" dirty="0" err="1">
                <a:cs typeface="Arial"/>
              </a:rPr>
              <a:t>Малий</a:t>
            </a:r>
            <a:r>
              <a:rPr lang="ru-RU" sz="1800" dirty="0">
                <a:cs typeface="Arial"/>
              </a:rPr>
              <a:t> </a:t>
            </a:r>
            <a:r>
              <a:rPr lang="ru-RU" sz="1800" dirty="0" err="1">
                <a:cs typeface="Arial"/>
              </a:rPr>
              <a:t>бізнес</a:t>
            </a:r>
            <a:r>
              <a:rPr lang="ru-RU" sz="1800" dirty="0">
                <a:cs typeface="Arial"/>
              </a:rPr>
              <a:t> по </a:t>
            </a:r>
            <a:r>
              <a:rPr lang="ru-RU" sz="1800" dirty="0" err="1">
                <a:cs typeface="Arial"/>
              </a:rPr>
              <a:t>усьому</a:t>
            </a:r>
            <a:r>
              <a:rPr lang="ru-RU" sz="1800" dirty="0">
                <a:cs typeface="Arial"/>
              </a:rPr>
              <a:t> </a:t>
            </a:r>
            <a:r>
              <a:rPr lang="ru-RU" sz="1800" dirty="0" err="1">
                <a:cs typeface="Arial"/>
              </a:rPr>
              <a:t>світові</a:t>
            </a:r>
            <a:r>
              <a:rPr lang="ru-RU" sz="1800" dirty="0">
                <a:cs typeface="Arial"/>
              </a:rPr>
              <a:t> </a:t>
            </a:r>
            <a:r>
              <a:rPr lang="ru-RU" sz="1800" dirty="0" err="1">
                <a:cs typeface="Arial"/>
              </a:rPr>
              <a:t>утворює</a:t>
            </a:r>
            <a:r>
              <a:rPr lang="ru-RU" sz="1800" dirty="0">
                <a:cs typeface="Arial"/>
              </a:rPr>
              <a:t> </a:t>
            </a:r>
            <a:r>
              <a:rPr lang="ru-RU" sz="1800" dirty="0" err="1">
                <a:cs typeface="Arial"/>
              </a:rPr>
              <a:t>близько</a:t>
            </a:r>
            <a:r>
              <a:rPr lang="ru-RU" sz="1800" dirty="0">
                <a:cs typeface="Arial"/>
              </a:rPr>
              <a:t> 70% </a:t>
            </a:r>
            <a:r>
              <a:rPr lang="ru-RU" sz="1800" dirty="0" err="1">
                <a:cs typeface="Arial"/>
              </a:rPr>
              <a:t>робочих</a:t>
            </a:r>
            <a:r>
              <a:rPr lang="ru-RU" sz="1800" dirty="0">
                <a:cs typeface="Arial"/>
              </a:rPr>
              <a:t> </a:t>
            </a:r>
            <a:r>
              <a:rPr lang="ru-RU" sz="1800" dirty="0" err="1">
                <a:cs typeface="Arial"/>
              </a:rPr>
              <a:t>місць</a:t>
            </a:r>
            <a:r>
              <a:rPr lang="ru-RU" sz="1800" dirty="0">
                <a:cs typeface="Arial"/>
              </a:rPr>
              <a:t>, тому при </a:t>
            </a:r>
            <a:r>
              <a:rPr lang="ru-RU" sz="1800" dirty="0" err="1">
                <a:cs typeface="Arial"/>
              </a:rPr>
              <a:t>збільшенні</a:t>
            </a:r>
            <a:r>
              <a:rPr lang="ru-RU" sz="1800" dirty="0">
                <a:cs typeface="Arial"/>
              </a:rPr>
              <a:t> </a:t>
            </a:r>
            <a:r>
              <a:rPr lang="ru-RU" sz="1800" dirty="0" err="1">
                <a:cs typeface="Arial"/>
              </a:rPr>
              <a:t>відсотку</a:t>
            </a:r>
            <a:r>
              <a:rPr lang="ru-RU" sz="1800" dirty="0">
                <a:cs typeface="Arial"/>
              </a:rPr>
              <a:t> малого </a:t>
            </a:r>
            <a:r>
              <a:rPr lang="ru-RU" sz="1800" dirty="0" err="1">
                <a:cs typeface="Arial"/>
              </a:rPr>
              <a:t>бізнесу</a:t>
            </a:r>
            <a:r>
              <a:rPr lang="ru-RU" sz="1800" dirty="0">
                <a:cs typeface="Arial"/>
              </a:rPr>
              <a:t>, в </a:t>
            </a:r>
            <a:r>
              <a:rPr lang="ru-RU" sz="1800" dirty="0" err="1">
                <a:cs typeface="Arial"/>
              </a:rPr>
              <a:t>Україні</a:t>
            </a:r>
            <a:r>
              <a:rPr lang="ru-RU" sz="1800" dirty="0">
                <a:cs typeface="Arial"/>
              </a:rPr>
              <a:t> </a:t>
            </a:r>
            <a:r>
              <a:rPr lang="ru-RU" sz="1800" dirty="0" err="1">
                <a:cs typeface="Arial"/>
              </a:rPr>
              <a:t>вирішиться</a:t>
            </a:r>
            <a:r>
              <a:rPr lang="ru-RU" sz="1800" dirty="0">
                <a:cs typeface="Arial"/>
              </a:rPr>
              <a:t> </a:t>
            </a:r>
            <a:r>
              <a:rPr lang="ru-RU" sz="1800" dirty="0" err="1">
                <a:cs typeface="Arial"/>
              </a:rPr>
              <a:t>багато</a:t>
            </a:r>
            <a:r>
              <a:rPr lang="ru-RU" sz="1800" dirty="0">
                <a:cs typeface="Arial"/>
              </a:rPr>
              <a:t> </a:t>
            </a:r>
            <a:r>
              <a:rPr lang="ru-RU" sz="1800" dirty="0" err="1">
                <a:cs typeface="Arial"/>
              </a:rPr>
              <a:t>досить</a:t>
            </a:r>
            <a:r>
              <a:rPr lang="ru-RU" sz="1800" dirty="0">
                <a:cs typeface="Arial"/>
              </a:rPr>
              <a:t> </a:t>
            </a:r>
            <a:r>
              <a:rPr lang="ru-RU" sz="1800" dirty="0" err="1">
                <a:cs typeface="Arial"/>
              </a:rPr>
              <a:t>проблемних</a:t>
            </a:r>
            <a:r>
              <a:rPr lang="ru-RU" sz="1800" dirty="0">
                <a:cs typeface="Arial"/>
              </a:rPr>
              <a:t> </a:t>
            </a:r>
            <a:r>
              <a:rPr lang="ru-RU" sz="1800" dirty="0" err="1">
                <a:cs typeface="Arial"/>
              </a:rPr>
              <a:t>питань</a:t>
            </a:r>
            <a:r>
              <a:rPr lang="ru-RU" sz="1800" dirty="0">
                <a:cs typeface="Arial"/>
              </a:rPr>
              <a:t>, одним з </a:t>
            </a:r>
            <a:r>
              <a:rPr lang="ru-RU" sz="1800" dirty="0" err="1">
                <a:cs typeface="Arial"/>
              </a:rPr>
              <a:t>яких</a:t>
            </a:r>
            <a:r>
              <a:rPr lang="ru-RU" sz="1800" dirty="0">
                <a:cs typeface="Arial"/>
              </a:rPr>
              <a:t> є </a:t>
            </a:r>
            <a:r>
              <a:rPr lang="ru-RU" sz="1800" dirty="0" err="1">
                <a:cs typeface="Arial"/>
              </a:rPr>
              <a:t>якраз</a:t>
            </a:r>
            <a:r>
              <a:rPr lang="ru-RU" sz="1800" dirty="0">
                <a:cs typeface="Arial"/>
              </a:rPr>
              <a:t> </a:t>
            </a:r>
            <a:r>
              <a:rPr lang="ru-RU" sz="1800" dirty="0" err="1">
                <a:cs typeface="Arial"/>
              </a:rPr>
              <a:t>рівень</a:t>
            </a:r>
            <a:r>
              <a:rPr lang="ru-RU" sz="1800" dirty="0">
                <a:cs typeface="Arial"/>
              </a:rPr>
              <a:t> </a:t>
            </a:r>
            <a:r>
              <a:rPr lang="ru-RU" sz="1800" dirty="0" err="1">
                <a:cs typeface="Arial"/>
              </a:rPr>
              <a:t>безробіття</a:t>
            </a:r>
            <a:r>
              <a:rPr lang="ru-RU" sz="1800" dirty="0">
                <a:cs typeface="Arial"/>
              </a:rPr>
              <a:t>.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sz="1800" dirty="0">
              <a:cs typeface="Arial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78272AD-1443-46C1-983C-13AAB410AC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ru-RU" dirty="0" err="1" smtClean="0">
                <a:ea typeface="+mn-lt"/>
                <a:cs typeface="+mn-lt"/>
              </a:rPr>
              <a:t>Мачульська</a:t>
            </a:r>
            <a:r>
              <a:rPr lang="ru-RU" dirty="0" smtClean="0">
                <a:ea typeface="+mn-lt"/>
                <a:cs typeface="+mn-lt"/>
              </a:rPr>
              <a:t> Н.В. 076-19ск-1 </a:t>
            </a:r>
            <a:r>
              <a:rPr lang="ru-RU" dirty="0">
                <a:ea typeface="+mn-lt"/>
                <a:cs typeface="+mn-lt"/>
              </a:rPr>
              <a:t>// </a:t>
            </a:r>
            <a:r>
              <a:rPr lang="ru-RU" dirty="0" smtClean="0">
                <a:ea typeface="+mn-lt"/>
                <a:cs typeface="+mn-lt"/>
              </a:rPr>
              <a:t>--.06.2022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01147188"/>
              </p:ext>
            </p:extLst>
          </p:nvPr>
        </p:nvGraphicFramePr>
        <p:xfrm>
          <a:off x="4597400" y="266700"/>
          <a:ext cx="7353300" cy="572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9162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C5F57FB-A3B6-4E4C-8445-A7683725FA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ru-RU" dirty="0" err="1" smtClean="0">
                <a:cs typeface="Arial"/>
              </a:rPr>
              <a:t>Мачульська</a:t>
            </a:r>
            <a:r>
              <a:rPr lang="ru-RU" dirty="0" smtClean="0">
                <a:cs typeface="Arial"/>
              </a:rPr>
              <a:t> Н.В. 076-19ск-1 </a:t>
            </a:r>
            <a:r>
              <a:rPr lang="ru-RU" dirty="0">
                <a:cs typeface="Arial"/>
              </a:rPr>
              <a:t>// </a:t>
            </a:r>
            <a:r>
              <a:rPr lang="ru-RU" dirty="0" smtClean="0">
                <a:cs typeface="Arial"/>
              </a:rPr>
              <a:t>--.06.2022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1EDEBEA-20DA-45A3-935B-743C37CC1AB4}"/>
              </a:ext>
            </a:extLst>
          </p:cNvPr>
          <p:cNvSpPr txBox="1"/>
          <p:nvPr/>
        </p:nvSpPr>
        <p:spPr>
          <a:xfrm>
            <a:off x="1642036" y="221878"/>
            <a:ext cx="853439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2400" b="1" dirty="0" smtClean="0">
                <a:cs typeface="Arial"/>
              </a:rPr>
              <a:t>Частка малого бізнесу у деяких сегментах економіки України</a:t>
            </a:r>
            <a:endParaRPr lang="ru-RU" sz="2400" b="1" dirty="0">
              <a:cs typeface="Arial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359877465"/>
              </p:ext>
            </p:extLst>
          </p:nvPr>
        </p:nvGraphicFramePr>
        <p:xfrm>
          <a:off x="1193800" y="1037186"/>
          <a:ext cx="9715500" cy="4881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8969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54DF9733-1915-49BB-A30A-5BDBCF64A5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474" y="250771"/>
            <a:ext cx="11817327" cy="569166"/>
          </a:xfrm>
        </p:spPr>
        <p:txBody>
          <a:bodyPr lIns="91440" tIns="45720" rIns="91440" bIns="45720" anchor="t">
            <a:noAutofit/>
          </a:bodyPr>
          <a:lstStyle/>
          <a:p>
            <a:pPr algn="ctr"/>
            <a:r>
              <a:rPr lang="uk-UA" dirty="0" smtClean="0">
                <a:cs typeface="Arial"/>
              </a:rPr>
              <a:t>Очікувані зміни на міжнародній арені щодо українського продукту </a:t>
            </a:r>
            <a:endParaRPr lang="ru-RU" dirty="0">
              <a:cs typeface="Arial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8B32B0D-B150-42E7-98DA-9BEA0CB0D4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ru-RU" dirty="0" err="1" smtClean="0">
                <a:ea typeface="+mn-lt"/>
                <a:cs typeface="+mn-lt"/>
              </a:rPr>
              <a:t>Мачульська</a:t>
            </a:r>
            <a:r>
              <a:rPr lang="ru-RU" dirty="0" smtClean="0">
                <a:ea typeface="+mn-lt"/>
                <a:cs typeface="+mn-lt"/>
              </a:rPr>
              <a:t> Н.В. 076-19ск-1 </a:t>
            </a:r>
            <a:r>
              <a:rPr lang="ru-RU" dirty="0">
                <a:ea typeface="+mn-lt"/>
                <a:cs typeface="+mn-lt"/>
              </a:rPr>
              <a:t>// </a:t>
            </a:r>
            <a:r>
              <a:rPr lang="ru-RU" dirty="0" smtClean="0">
                <a:ea typeface="+mn-lt"/>
                <a:cs typeface="+mn-lt"/>
              </a:rPr>
              <a:t>--.06.2022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798860479"/>
              </p:ext>
            </p:extLst>
          </p:nvPr>
        </p:nvGraphicFramePr>
        <p:xfrm>
          <a:off x="1549400" y="1130300"/>
          <a:ext cx="9423400" cy="5287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7355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EA260BD7-DD84-4EC8-BBF2-EB4BC294A5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28292" y="722912"/>
            <a:ext cx="8939657" cy="963613"/>
          </a:xfrm>
        </p:spPr>
        <p:txBody>
          <a:bodyPr lIns="91440" tIns="45720" rIns="91440" bIns="45720" anchor="t">
            <a:noAutofit/>
          </a:bodyPr>
          <a:lstStyle/>
          <a:p>
            <a:pPr algn="ctr"/>
            <a:r>
              <a:rPr lang="uk" sz="2400" dirty="0">
                <a:ea typeface="+mn-lt"/>
                <a:cs typeface="+mn-lt"/>
              </a:rPr>
              <a:t>Стратегічні напрями розвитку </a:t>
            </a:r>
            <a:r>
              <a:rPr lang="uk" sz="2400" dirty="0" smtClean="0">
                <a:ea typeface="+mn-lt"/>
                <a:cs typeface="+mn-lt"/>
              </a:rPr>
              <a:t>геодезичної </a:t>
            </a:r>
            <a:r>
              <a:rPr lang="uk" sz="2400" dirty="0">
                <a:ea typeface="+mn-lt"/>
                <a:cs typeface="+mn-lt"/>
              </a:rPr>
              <a:t>промисловості </a:t>
            </a:r>
            <a:r>
              <a:rPr lang="uk" sz="2400" dirty="0" smtClean="0">
                <a:ea typeface="+mn-lt"/>
                <a:cs typeface="+mn-lt"/>
              </a:rPr>
              <a:t>України</a:t>
            </a:r>
            <a:endParaRPr lang="ru-RU" sz="2400" dirty="0">
              <a:cs typeface="Arial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006366D-584A-4D90-9EC9-2F0B474B76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ru-RU" dirty="0" err="1" smtClean="0">
                <a:cs typeface="Arial"/>
              </a:rPr>
              <a:t>Мачульська</a:t>
            </a:r>
            <a:r>
              <a:rPr lang="ru-RU" dirty="0" smtClean="0">
                <a:cs typeface="Arial"/>
              </a:rPr>
              <a:t> Н.В. 076-19ск-1 </a:t>
            </a:r>
            <a:r>
              <a:rPr lang="ru-RU" dirty="0">
                <a:cs typeface="Arial"/>
              </a:rPr>
              <a:t>// </a:t>
            </a:r>
            <a:r>
              <a:rPr lang="ru-RU" dirty="0" smtClean="0">
                <a:cs typeface="Arial"/>
              </a:rPr>
              <a:t>--.06.2022</a:t>
            </a:r>
            <a:endParaRPr lang="ru-RU" dirty="0"/>
          </a:p>
        </p:txBody>
      </p:sp>
      <p:graphicFrame>
        <p:nvGraphicFramePr>
          <p:cNvPr id="5" name="Схема 5">
            <a:extLst>
              <a:ext uri="{FF2B5EF4-FFF2-40B4-BE49-F238E27FC236}">
                <a16:creationId xmlns:a16="http://schemas.microsoft.com/office/drawing/2014/main" xmlns="" id="{D1AC3B8D-295E-4640-8173-7BF6A66F1E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1819620"/>
              </p:ext>
            </p:extLst>
          </p:nvPr>
        </p:nvGraphicFramePr>
        <p:xfrm>
          <a:off x="2300940" y="2019300"/>
          <a:ext cx="7592359" cy="3343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3115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BF01C724-578A-48F8-BD9B-5587CD9BC9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80691" y="543618"/>
            <a:ext cx="7702527" cy="479519"/>
          </a:xfrm>
        </p:spPr>
        <p:txBody>
          <a:bodyPr lIns="91440" tIns="45720" rIns="91440" bIns="45720" anchor="t">
            <a:noAutofit/>
          </a:bodyPr>
          <a:lstStyle/>
          <a:p>
            <a:pPr algn="ctr"/>
            <a:r>
              <a:rPr lang="uk" sz="2400" dirty="0" smtClean="0">
                <a:ea typeface="+mn-lt"/>
                <a:cs typeface="+mn-lt"/>
              </a:rPr>
              <a:t>Основні відомості про </a:t>
            </a:r>
            <a:r>
              <a:rPr lang="uk" sz="2400" dirty="0">
                <a:ea typeface="+mn-lt"/>
                <a:cs typeface="+mn-lt"/>
              </a:rPr>
              <a:t>підприємство </a:t>
            </a:r>
            <a:r>
              <a:rPr lang="uk" sz="2400" dirty="0" smtClean="0">
                <a:ea typeface="+mn-lt"/>
                <a:cs typeface="+mn-lt"/>
              </a:rPr>
              <a:t>ПГЦ «Азимут»</a:t>
            </a:r>
            <a:endParaRPr lang="ru-RU" sz="24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C9F76D9-B181-423D-BA5E-14C9464B08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ru-RU" dirty="0" err="1" smtClean="0">
                <a:ea typeface="+mn-lt"/>
                <a:cs typeface="+mn-lt"/>
              </a:rPr>
              <a:t>Мачульська</a:t>
            </a:r>
            <a:r>
              <a:rPr lang="ru-RU" dirty="0" smtClean="0">
                <a:ea typeface="+mn-lt"/>
                <a:cs typeface="+mn-lt"/>
              </a:rPr>
              <a:t> Н.В. 076-19ск-1 </a:t>
            </a:r>
            <a:r>
              <a:rPr lang="ru-RU" dirty="0">
                <a:ea typeface="+mn-lt"/>
                <a:cs typeface="+mn-lt"/>
              </a:rPr>
              <a:t>// </a:t>
            </a:r>
            <a:r>
              <a:rPr lang="ru-RU" dirty="0" smtClean="0">
                <a:ea typeface="+mn-lt"/>
                <a:cs typeface="+mn-lt"/>
              </a:rPr>
              <a:t>--.06.2022</a:t>
            </a:r>
            <a:endParaRPr lang="ru-RU" dirty="0">
              <a:ea typeface="+mn-lt"/>
              <a:cs typeface="+mn-lt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658B3832-6D97-4A3D-8E7A-6358F53CF2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947280"/>
              </p:ext>
            </p:extLst>
          </p:nvPr>
        </p:nvGraphicFramePr>
        <p:xfrm>
          <a:off x="1486646" y="1431364"/>
          <a:ext cx="9219454" cy="4545149"/>
        </p:xfrm>
        <a:graphic>
          <a:graphicData uri="http://schemas.openxmlformats.org/drawingml/2006/table">
            <a:tbl>
              <a:tblPr firstCol="1" bandRow="1">
                <a:tableStyleId>{7DF18680-E054-41AD-8BC1-D1AEF772440D}</a:tableStyleId>
              </a:tblPr>
              <a:tblGrid>
                <a:gridCol w="2403358">
                  <a:extLst>
                    <a:ext uri="{9D8B030D-6E8A-4147-A177-3AD203B41FA5}">
                      <a16:colId xmlns:a16="http://schemas.microsoft.com/office/drawing/2014/main" xmlns="" val="390657242"/>
                    </a:ext>
                  </a:extLst>
                </a:gridCol>
                <a:gridCol w="6816096">
                  <a:extLst>
                    <a:ext uri="{9D8B030D-6E8A-4147-A177-3AD203B41FA5}">
                      <a16:colId xmlns:a16="http://schemas.microsoft.com/office/drawing/2014/main" xmlns="" val="1042086196"/>
                    </a:ext>
                  </a:extLst>
                </a:gridCol>
              </a:tblGrid>
              <a:tr h="7884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</a:rPr>
                        <a:t>Повна назва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1400" baseline="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baseline="0" dirty="0" smtClean="0">
                          <a:effectLst/>
                        </a:rPr>
                        <a:t>Приватний геодезичний центр «Азимут»</a:t>
                      </a:r>
                      <a:endParaRPr lang="af-ZA" sz="14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00868254"/>
                  </a:ext>
                </a:extLst>
              </a:tr>
              <a:tr h="394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0">
                          <a:effectLst/>
                        </a:rPr>
                        <a:t>Скорочена назва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ПГЦ</a:t>
                      </a:r>
                      <a:r>
                        <a:rPr lang="uk-UA" sz="1400" baseline="0" dirty="0" smtClean="0">
                          <a:effectLst/>
                        </a:rPr>
                        <a:t> «Азимут»</a:t>
                      </a:r>
                      <a:endParaRPr lang="uk-UA" sz="14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30262572"/>
                  </a:ext>
                </a:extLst>
              </a:tr>
              <a:tr h="1971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0">
                          <a:effectLst/>
                        </a:rPr>
                        <a:t>Місцезнаходження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Дніпропетровська</a:t>
                      </a:r>
                      <a:r>
                        <a:rPr lang="ru-RU" sz="1400" dirty="0" smtClean="0">
                          <a:effectLst/>
                        </a:rPr>
                        <a:t> обл., </a:t>
                      </a:r>
                      <a:r>
                        <a:rPr lang="ru-RU" sz="1400" dirty="0" err="1" smtClean="0">
                          <a:effectLst/>
                        </a:rPr>
                        <a:t>місто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Дніпро</a:t>
                      </a:r>
                      <a:r>
                        <a:rPr lang="ru-RU" sz="1400" dirty="0" smtClean="0">
                          <a:effectLst/>
                        </a:rPr>
                        <a:t>, ПРОСПЕКТ ПУШКІНА, </a:t>
                      </a:r>
                      <a:r>
                        <a:rPr lang="ru-RU" sz="1400" dirty="0" err="1" smtClean="0">
                          <a:effectLst/>
                        </a:rPr>
                        <a:t>будинок</a:t>
                      </a:r>
                      <a:r>
                        <a:rPr lang="ru-RU" sz="1400" dirty="0" smtClean="0">
                          <a:effectLst/>
                        </a:rPr>
                        <a:t> 69, квартира 4. 49006, </a:t>
                      </a:r>
                      <a:r>
                        <a:rPr lang="ru-RU" sz="1400" dirty="0" err="1" smtClean="0">
                          <a:effectLst/>
                        </a:rPr>
                        <a:t>Україна</a:t>
                      </a:r>
                      <a:r>
                        <a:rPr lang="ru-RU" sz="1400" dirty="0" smtClean="0">
                          <a:effectLst/>
                        </a:rPr>
                        <a:t>.</a:t>
                      </a:r>
                      <a:endParaRPr lang="uk-UA" sz="14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29923153"/>
                  </a:ext>
                </a:extLst>
              </a:tr>
              <a:tr h="394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0">
                          <a:effectLst/>
                        </a:rPr>
                        <a:t>Форма власності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baseline="0" dirty="0" smtClean="0">
                          <a:effectLst/>
                        </a:rPr>
                        <a:t>Приватне підприємство</a:t>
                      </a:r>
                      <a:endParaRPr lang="uk-UA" sz="14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96552367"/>
                  </a:ext>
                </a:extLst>
              </a:tr>
              <a:tr h="5913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0">
                          <a:effectLst/>
                        </a:rPr>
                        <a:t>Основні види діяльності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43.13 - Розвідувальне буріння (основний)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71.12 - Діяльність у сфері інжинірингу, геології та геодезії, надання послуг технічного консультування в цих сферах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74.90 - Інша професійна, наукова та технічна діяльність, </a:t>
                      </a:r>
                      <a:r>
                        <a:rPr lang="uk-UA" sz="1400" dirty="0" err="1" smtClean="0">
                          <a:effectLst/>
                        </a:rPr>
                        <a:t>н.в.і.у</a:t>
                      </a:r>
                      <a:r>
                        <a:rPr lang="uk-UA" sz="1400" dirty="0" smtClean="0">
                          <a:effectLst/>
                        </a:rPr>
                        <a:t>.</a:t>
                      </a:r>
                      <a:endParaRPr lang="uk-UA" sz="14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95853241"/>
                  </a:ext>
                </a:extLst>
              </a:tr>
              <a:tr h="1971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0">
                          <a:effectLst/>
                        </a:rPr>
                        <a:t>Мета діяльності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Отримання прибутку шляхом здійснення виробничої та іншої господарської діяльності.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70105560"/>
                  </a:ext>
                </a:extLst>
              </a:tr>
              <a:tr h="670147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b="0" dirty="0" smtClean="0">
                          <a:effectLst/>
                        </a:rPr>
                        <a:t>Підприємство працює саме на внутрішньому ринку, утримуючи певний сегмент. Має можливості для подальшого розширення</a:t>
                      </a:r>
                      <a:r>
                        <a:rPr lang="uk-UA" sz="1400" b="0" baseline="0" dirty="0" smtClean="0">
                          <a:effectLst/>
                        </a:rPr>
                        <a:t> діяльності. </a:t>
                      </a:r>
                      <a:endParaRPr lang="uk-UA" sz="1400" b="0" dirty="0">
                        <a:effectLst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xmlns="" val="2296655659"/>
                  </a:ext>
                </a:extLst>
              </a:tr>
              <a:tr h="5913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</a:rPr>
                        <a:t>Статутний капітал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14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100 000 </a:t>
                      </a:r>
                      <a:r>
                        <a:rPr lang="uk-UA" sz="1400" dirty="0">
                          <a:effectLst/>
                        </a:rPr>
                        <a:t>(сто </a:t>
                      </a:r>
                      <a:r>
                        <a:rPr lang="uk-UA" sz="1400" dirty="0" smtClean="0">
                          <a:effectLst/>
                        </a:rPr>
                        <a:t>тисяч) </a:t>
                      </a:r>
                      <a:r>
                        <a:rPr lang="uk-UA" sz="1400" dirty="0">
                          <a:effectLst/>
                        </a:rPr>
                        <a:t>гривень</a:t>
                      </a:r>
                      <a:r>
                        <a:rPr lang="uk-UA" sz="1400" dirty="0" smtClean="0">
                          <a:effectLst/>
                        </a:rPr>
                        <a:t>.</a:t>
                      </a:r>
                      <a:endParaRPr lang="uk-UA" sz="14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06868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7998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8B3A6451-23E4-4EB2-B014-2692A76BA8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4673" y="270195"/>
            <a:ext cx="11817327" cy="524343"/>
          </a:xfrm>
        </p:spPr>
        <p:txBody>
          <a:bodyPr lIns="91440" tIns="45720" rIns="91440" bIns="45720" anchor="t">
            <a:noAutofit/>
          </a:bodyPr>
          <a:lstStyle/>
          <a:p>
            <a:pPr algn="ctr"/>
            <a:r>
              <a:rPr lang="uk" sz="2400" dirty="0">
                <a:ea typeface="+mn-lt"/>
                <a:cs typeface="+mn-lt"/>
              </a:rPr>
              <a:t>Діагностика рентабельності підприємства</a:t>
            </a:r>
            <a:endParaRPr lang="ru-RU" sz="2400" dirty="0">
              <a:cs typeface="Arial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6331730-C8D9-459A-B3FB-8CC52B85D6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ru-RU" dirty="0" err="1" smtClean="0">
                <a:cs typeface="Arial"/>
              </a:rPr>
              <a:t>Мачульська</a:t>
            </a:r>
            <a:r>
              <a:rPr lang="ru-RU" dirty="0" smtClean="0">
                <a:cs typeface="Arial"/>
              </a:rPr>
              <a:t> Н.В. 076-19ск-1 </a:t>
            </a:r>
            <a:r>
              <a:rPr lang="ru-RU" dirty="0">
                <a:cs typeface="Arial"/>
              </a:rPr>
              <a:t>// </a:t>
            </a:r>
            <a:r>
              <a:rPr lang="ru-RU" dirty="0" smtClean="0">
                <a:cs typeface="Arial"/>
              </a:rPr>
              <a:t>--.06.2022</a:t>
            </a:r>
            <a:endParaRPr lang="ru-RU" dirty="0">
              <a:ea typeface="+mn-lt"/>
              <a:cs typeface="+mn-lt"/>
            </a:endParaRPr>
          </a:p>
          <a:p>
            <a:endParaRPr lang="ru-RU" dirty="0">
              <a:cs typeface="Arial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772262"/>
              </p:ext>
            </p:extLst>
          </p:nvPr>
        </p:nvGraphicFramePr>
        <p:xfrm>
          <a:off x="736600" y="739590"/>
          <a:ext cx="10896600" cy="532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6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bg1"/>
                          </a:solidFill>
                        </a:rPr>
                        <a:t>Рентабельність активів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активи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що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торкаються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саме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предметів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праці</a:t>
                      </a:r>
                      <a:r>
                        <a:rPr lang="ru-RU" dirty="0" smtClean="0"/>
                        <a:t>, є </a:t>
                      </a:r>
                      <a:r>
                        <a:rPr lang="ru-RU" dirty="0" err="1" smtClean="0"/>
                        <a:t>майже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нерентабельними</a:t>
                      </a:r>
                      <a:r>
                        <a:rPr lang="ru-RU" dirty="0" smtClean="0"/>
                        <a:t>. </a:t>
                      </a:r>
                      <a:r>
                        <a:rPr lang="ru-RU" dirty="0" err="1" smtClean="0"/>
                        <a:t>Застарілому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обладнанню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потрібна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заміна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що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допоможе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покращити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показники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ефективності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bg1"/>
                          </a:solidFill>
                        </a:rPr>
                        <a:t>Рентабельність продукції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продукція</a:t>
                      </a:r>
                      <a:r>
                        <a:rPr lang="ru-RU" dirty="0" smtClean="0"/>
                        <a:t> є рентабельною. </a:t>
                      </a:r>
                      <a:r>
                        <a:rPr lang="ru-RU" dirty="0" err="1" smtClean="0"/>
                        <a:t>Геодезична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діяльність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має</a:t>
                      </a:r>
                      <a:r>
                        <a:rPr lang="ru-RU" dirty="0" smtClean="0"/>
                        <a:t> потребу на </a:t>
                      </a:r>
                      <a:r>
                        <a:rPr lang="ru-RU" dirty="0" err="1" smtClean="0"/>
                        <a:t>сучасному</a:t>
                      </a:r>
                      <a:r>
                        <a:rPr lang="ru-RU" dirty="0" smtClean="0"/>
                        <a:t> ринку, тому й </a:t>
                      </a:r>
                      <a:r>
                        <a:rPr lang="ru-RU" dirty="0" err="1" smtClean="0"/>
                        <a:t>підприємство</a:t>
                      </a:r>
                      <a:r>
                        <a:rPr lang="ru-RU" dirty="0" smtClean="0"/>
                        <a:t> є </a:t>
                      </a:r>
                      <a:r>
                        <a:rPr lang="ru-RU" dirty="0" err="1" smtClean="0"/>
                        <a:t>дуже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рентабельним</a:t>
                      </a:r>
                      <a:r>
                        <a:rPr lang="ru-RU" dirty="0" smtClean="0"/>
                        <a:t> у </a:t>
                      </a:r>
                      <a:r>
                        <a:rPr lang="ru-RU" dirty="0" err="1" smtClean="0"/>
                        <a:t>перспективі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bg1"/>
                          </a:solidFill>
                        </a:rPr>
                        <a:t>Рентабельність операційної діяльності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діяльність</a:t>
                      </a:r>
                      <a:r>
                        <a:rPr lang="ru-RU" dirty="0" smtClean="0"/>
                        <a:t> є </a:t>
                      </a:r>
                      <a:r>
                        <a:rPr lang="ru-RU" dirty="0" err="1" smtClean="0"/>
                        <a:t>якісною</a:t>
                      </a:r>
                      <a:r>
                        <a:rPr lang="ru-RU" dirty="0" smtClean="0"/>
                        <a:t> і </a:t>
                      </a:r>
                      <a:r>
                        <a:rPr lang="ru-RU" dirty="0" err="1" smtClean="0"/>
                        <a:t>швидкою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адже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чітко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контролюється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виконавчим</a:t>
                      </a:r>
                      <a:r>
                        <a:rPr lang="ru-RU" dirty="0" smtClean="0"/>
                        <a:t> директором </a:t>
                      </a:r>
                      <a:r>
                        <a:rPr lang="ru-RU" dirty="0" err="1" smtClean="0"/>
                        <a:t>фірми</a:t>
                      </a:r>
                      <a:r>
                        <a:rPr lang="ru-RU" dirty="0" smtClean="0"/>
                        <a:t>, тому подальше </a:t>
                      </a:r>
                      <a:r>
                        <a:rPr lang="ru-RU" dirty="0" err="1" smtClean="0"/>
                        <a:t>використання</a:t>
                      </a:r>
                      <a:r>
                        <a:rPr lang="ru-RU" dirty="0" smtClean="0"/>
                        <a:t> правил і </a:t>
                      </a:r>
                      <a:r>
                        <a:rPr lang="ru-RU" dirty="0" err="1" smtClean="0"/>
                        <a:t>звичаїв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її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ведення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фірмою</a:t>
                      </a:r>
                      <a:r>
                        <a:rPr lang="ru-RU" dirty="0" smtClean="0"/>
                        <a:t> є </a:t>
                      </a:r>
                      <a:r>
                        <a:rPr lang="ru-RU" dirty="0" err="1" smtClean="0"/>
                        <a:t>досить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перспективним</a:t>
                      </a:r>
                      <a:r>
                        <a:rPr lang="ru-RU" dirty="0" smtClean="0"/>
                        <a:t>;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bg1"/>
                          </a:solidFill>
                        </a:rPr>
                        <a:t>Рентабельність продажів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показник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продажів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знизився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порівнюючи</a:t>
                      </a:r>
                      <a:r>
                        <a:rPr lang="ru-RU" dirty="0" smtClean="0"/>
                        <a:t> з </a:t>
                      </a:r>
                      <a:r>
                        <a:rPr lang="ru-RU" dirty="0" err="1" smtClean="0"/>
                        <a:t>іншими</a:t>
                      </a:r>
                      <a:r>
                        <a:rPr lang="ru-RU" dirty="0" smtClean="0"/>
                        <a:t> роками, тому </a:t>
                      </a:r>
                      <a:r>
                        <a:rPr lang="ru-RU" dirty="0" err="1" smtClean="0"/>
                        <a:t>рентабельність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їх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знижуються</a:t>
                      </a:r>
                      <a:r>
                        <a:rPr lang="ru-RU" dirty="0" smtClean="0"/>
                        <a:t>, і </a:t>
                      </a:r>
                      <a:r>
                        <a:rPr lang="ru-RU" dirty="0" err="1" smtClean="0"/>
                        <a:t>це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потрібно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виправляти</a:t>
                      </a:r>
                      <a:r>
                        <a:rPr lang="ru-RU" dirty="0" smtClean="0"/>
                        <a:t> шляхом </a:t>
                      </a:r>
                      <a:r>
                        <a:rPr lang="ru-RU" dirty="0" err="1" smtClean="0"/>
                        <a:t>модернізації</a:t>
                      </a:r>
                      <a:r>
                        <a:rPr lang="ru-RU" dirty="0" smtClean="0"/>
                        <a:t> та </a:t>
                      </a:r>
                      <a:r>
                        <a:rPr lang="ru-RU" dirty="0" err="1" smtClean="0"/>
                        <a:t>проведення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рекламних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кампаній</a:t>
                      </a:r>
                      <a:r>
                        <a:rPr lang="ru-RU" dirty="0" smtClean="0"/>
                        <a:t>;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bg1"/>
                          </a:solidFill>
                        </a:rPr>
                        <a:t>Рентабельність інвестицій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інвестувати</a:t>
                      </a:r>
                      <a:r>
                        <a:rPr lang="ru-RU" dirty="0" smtClean="0"/>
                        <a:t> у </a:t>
                      </a:r>
                      <a:r>
                        <a:rPr lang="ru-RU" dirty="0" err="1" smtClean="0"/>
                        <a:t>дане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підприємство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доволі</a:t>
                      </a:r>
                      <a:r>
                        <a:rPr lang="ru-RU" dirty="0" smtClean="0"/>
                        <a:t> перспективно, </a:t>
                      </a:r>
                      <a:r>
                        <a:rPr lang="ru-RU" dirty="0" err="1" smtClean="0"/>
                        <a:t>адже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геодезична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діяльність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доволі</a:t>
                      </a:r>
                      <a:r>
                        <a:rPr lang="ru-RU" dirty="0" smtClean="0"/>
                        <a:t> сильно </a:t>
                      </a:r>
                      <a:r>
                        <a:rPr lang="ru-RU" dirty="0" err="1" smtClean="0"/>
                        <a:t>потребується</a:t>
                      </a:r>
                      <a:r>
                        <a:rPr lang="ru-RU" dirty="0" smtClean="0"/>
                        <a:t> як на </a:t>
                      </a:r>
                      <a:r>
                        <a:rPr lang="ru-RU" dirty="0" err="1" smtClean="0"/>
                        <a:t>нашому</a:t>
                      </a:r>
                      <a:r>
                        <a:rPr lang="ru-RU" dirty="0" smtClean="0"/>
                        <a:t>, так і на </a:t>
                      </a:r>
                      <a:r>
                        <a:rPr lang="ru-RU" dirty="0" err="1" smtClean="0"/>
                        <a:t>іноземних</a:t>
                      </a:r>
                      <a:r>
                        <a:rPr lang="ru-RU" dirty="0" smtClean="0"/>
                        <a:t> ринках, і </a:t>
                      </a:r>
                      <a:r>
                        <a:rPr lang="ru-RU" dirty="0" err="1" smtClean="0"/>
                        <a:t>утворює</a:t>
                      </a:r>
                      <a:r>
                        <a:rPr lang="ru-RU" dirty="0" smtClean="0"/>
                        <a:t> собою сферу, яка </a:t>
                      </a:r>
                      <a:r>
                        <a:rPr lang="ru-RU" dirty="0" err="1" smtClean="0"/>
                        <a:t>може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мати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стрімкий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розвиток</a:t>
                      </a:r>
                      <a:r>
                        <a:rPr lang="ru-RU" dirty="0" smtClean="0"/>
                        <a:t> і </a:t>
                      </a:r>
                      <a:r>
                        <a:rPr lang="ru-RU" dirty="0" err="1" smtClean="0"/>
                        <a:t>успіх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45992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DNU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035F8E"/>
      </a:accent2>
      <a:accent3>
        <a:srgbClr val="70AD47"/>
      </a:accent3>
      <a:accent4>
        <a:srgbClr val="093864"/>
      </a:accent4>
      <a:accent5>
        <a:srgbClr val="ED7D31"/>
      </a:accent5>
      <a:accent6>
        <a:srgbClr val="FFC000"/>
      </a:accent6>
      <a:hlink>
        <a:srgbClr val="5B9BD5"/>
      </a:hlink>
      <a:folHlink>
        <a:srgbClr val="70AD47"/>
      </a:folHlink>
    </a:clrScheme>
    <a:fontScheme name="DNUT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1198</TotalTime>
  <Words>894</Words>
  <Application>Microsoft Office PowerPoint</Application>
  <PresentationFormat>Произвольный</PresentationFormat>
  <Paragraphs>146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Розробка стратегії інтернаціоналізації малого бізнесу шляхом модернізації виробництва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Доповідь завершено 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админ</cp:lastModifiedBy>
  <cp:revision>1027</cp:revision>
  <dcterms:created xsi:type="dcterms:W3CDTF">2018-01-06T22:34:48Z</dcterms:created>
  <dcterms:modified xsi:type="dcterms:W3CDTF">2022-07-13T13:14:26Z</dcterms:modified>
</cp:coreProperties>
</file>