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69" r:id="rId2"/>
    <p:sldId id="305" r:id="rId3"/>
    <p:sldId id="304" r:id="rId4"/>
    <p:sldId id="306" r:id="rId5"/>
    <p:sldId id="320" r:id="rId6"/>
    <p:sldId id="321" r:id="rId7"/>
    <p:sldId id="322" r:id="rId8"/>
    <p:sldId id="317" r:id="rId9"/>
    <p:sldId id="314" r:id="rId10"/>
    <p:sldId id="318" r:id="rId11"/>
    <p:sldId id="319" r:id="rId12"/>
    <p:sldId id="30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9999"/>
    <a:srgbClr val="008080"/>
    <a:srgbClr val="00CC99"/>
    <a:srgbClr val="FF6699"/>
    <a:srgbClr val="70AD47"/>
    <a:srgbClr val="D5E3CF"/>
    <a:srgbClr val="EBF1E9"/>
    <a:srgbClr val="F2F2F2"/>
    <a:srgbClr val="F4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023970-4AB0-C31C-36F3-83B48338E871}" v="3136" dt="2021-06-13T19:31:47.739"/>
    <p1510:client id="{DD4DA347-2E7F-4E4B-904E-62E9B849A913}" v="3" dt="2021-06-13T11:43:30.9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Єгипет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272900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Туреччина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1">
                  <c:v>93000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ОАЕ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2">
                  <c:v>11200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Чорногорія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3">
                  <c:v>8030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Україна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Лист1!$F$2:$F$6</c:f>
              <c:numCache>
                <c:formatCode>General</c:formatCode>
                <c:ptCount val="5"/>
                <c:pt idx="4">
                  <c:v>6900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42506624"/>
        <c:axId val="145826944"/>
      </c:barChart>
      <c:catAx>
        <c:axId val="14250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45826944"/>
        <c:crosses val="autoZero"/>
        <c:auto val="1"/>
        <c:lblAlgn val="ctr"/>
        <c:lblOffset val="100"/>
        <c:noMultiLvlLbl val="0"/>
      </c:catAx>
      <c:valAx>
        <c:axId val="14582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4250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 algn="just">
        <a:defRPr sz="1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Лист1!$A$2:$A$6</c:f>
              <c:strCache>
                <c:ptCount val="5"/>
                <c:pt idx="0">
                  <c:v>Відмінно</c:v>
                </c:pt>
                <c:pt idx="1">
                  <c:v>Добре</c:v>
                </c:pt>
                <c:pt idx="2">
                  <c:v>Нормально</c:v>
                </c:pt>
                <c:pt idx="3">
                  <c:v>Погано</c:v>
                </c:pt>
                <c:pt idx="4">
                  <c:v>Жахливо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</c:v>
                </c:pt>
                <c:pt idx="1">
                  <c:v>3</c:v>
                </c:pt>
                <c:pt idx="2">
                  <c:v>3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 algn="just"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4D9320-8280-4537-AD8D-45314367823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47119E4-93A5-4EE2-A791-CC049E3B2093}">
      <dgm:prSet phldrT="[Текст]" phldr="0"/>
      <dgm:spPr/>
      <dgm:t>
        <a:bodyPr/>
        <a:lstStyle/>
        <a:p>
          <a:pPr rtl="0"/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дослідити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сучасний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стан та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перспективи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сфери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туристичних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послуг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BF3C03-3B81-4245-B0BD-152F2EBCC0DF}" type="parTrans" cxnId="{DA7C686D-94A8-4AB8-BF14-966603F621A4}">
      <dgm:prSet/>
      <dgm:spPr/>
      <dgm:t>
        <a:bodyPr/>
        <a:lstStyle/>
        <a:p>
          <a:endParaRPr lang="ru-RU"/>
        </a:p>
      </dgm:t>
    </dgm:pt>
    <dgm:pt modelId="{141528BB-4415-4ED8-85CC-AEBFCDF92067}" type="sibTrans" cxnId="{DA7C686D-94A8-4AB8-BF14-966603F621A4}">
      <dgm:prSet/>
      <dgm:spPr/>
      <dgm:t>
        <a:bodyPr/>
        <a:lstStyle/>
        <a:p>
          <a:endParaRPr lang="ru-RU"/>
        </a:p>
      </dgm:t>
    </dgm:pt>
    <dgm:pt modelId="{72A4F1C3-1C60-427A-8417-64D69B3BB5EA}">
      <dgm:prSet phldrT="[Текст]" phldr="0"/>
      <dgm:spPr/>
      <dgm:t>
        <a:bodyPr/>
        <a:lstStyle/>
        <a:p>
          <a:pPr rtl="0"/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дати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загальну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характеристику та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встановити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особливості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підприємства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при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наданні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туристичних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послуг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7FC55A-D8F8-4BBF-A999-58BD60578125}" type="parTrans" cxnId="{33E688DF-23CC-4475-8877-C7FE626C7E60}">
      <dgm:prSet/>
      <dgm:spPr/>
      <dgm:t>
        <a:bodyPr/>
        <a:lstStyle/>
        <a:p>
          <a:endParaRPr lang="ru-RU"/>
        </a:p>
      </dgm:t>
    </dgm:pt>
    <dgm:pt modelId="{0F00C3E0-65F7-4745-B696-59AE46C8CC9A}" type="sibTrans" cxnId="{33E688DF-23CC-4475-8877-C7FE626C7E60}">
      <dgm:prSet/>
      <dgm:spPr/>
      <dgm:t>
        <a:bodyPr/>
        <a:lstStyle/>
        <a:p>
          <a:endParaRPr lang="ru-RU"/>
        </a:p>
      </dgm:t>
    </dgm:pt>
    <dgm:pt modelId="{7DA39ACA-1E44-4E7C-B744-597E6ADD1C18}">
      <dgm:prSet phldrT="[Текст]" phldr="0"/>
      <dgm:spPr/>
      <dgm:t>
        <a:bodyPr/>
        <a:lstStyle/>
        <a:p>
          <a:pPr rtl="0"/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здійснити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аналіз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провести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економічну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діагностику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підприємства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3A20A7-0121-4E48-9744-E9588F36FC69}" type="parTrans" cxnId="{A53477E5-CCA4-45EB-91F0-CC003B8F1B5D}">
      <dgm:prSet/>
      <dgm:spPr/>
      <dgm:t>
        <a:bodyPr/>
        <a:lstStyle/>
        <a:p>
          <a:endParaRPr lang="ru-RU"/>
        </a:p>
      </dgm:t>
    </dgm:pt>
    <dgm:pt modelId="{961DCB4F-CD61-42BF-AC50-9ADAD5DCDD4B}" type="sibTrans" cxnId="{A53477E5-CCA4-45EB-91F0-CC003B8F1B5D}">
      <dgm:prSet/>
      <dgm:spPr/>
      <dgm:t>
        <a:bodyPr/>
        <a:lstStyle/>
        <a:p>
          <a:endParaRPr lang="ru-RU"/>
        </a:p>
      </dgm:t>
    </dgm:pt>
    <dgm:pt modelId="{C3C98FD8-61EF-4DE7-B4E0-5074DC5FEAF0}">
      <dgm:prSet phldrT="[Текст]" phldr="0"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розробити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пропозиції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щодо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підвищенню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ефективності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підприємства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D88808-FC41-4D1C-9A40-6E3E38540407}" type="parTrans" cxnId="{E769CE62-CEBC-4C29-AC88-6076C0AEBAF2}">
      <dgm:prSet/>
      <dgm:spPr/>
      <dgm:t>
        <a:bodyPr/>
        <a:lstStyle/>
        <a:p>
          <a:endParaRPr lang="ru-RU"/>
        </a:p>
      </dgm:t>
    </dgm:pt>
    <dgm:pt modelId="{E10C85EB-0DB1-47EA-B5D0-B0708C481D7F}" type="sibTrans" cxnId="{E769CE62-CEBC-4C29-AC88-6076C0AEBAF2}">
      <dgm:prSet/>
      <dgm:spPr/>
      <dgm:t>
        <a:bodyPr/>
        <a:lstStyle/>
        <a:p>
          <a:endParaRPr lang="ru-RU"/>
        </a:p>
      </dgm:t>
    </dgm:pt>
    <dgm:pt modelId="{627E4169-D13C-462F-8448-BE898F2FFEFD}" type="pres">
      <dgm:prSet presAssocID="{994D9320-8280-4537-AD8D-4531436782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6BF373-004C-4907-BCA3-AC2FB983868E}" type="pres">
      <dgm:prSet presAssocID="{D47119E4-93A5-4EE2-A791-CC049E3B209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A1528-FC50-440F-84F2-BB98795EC270}" type="pres">
      <dgm:prSet presAssocID="{141528BB-4415-4ED8-85CC-AEBFCDF92067}" presName="sibTrans" presStyleCnt="0"/>
      <dgm:spPr/>
    </dgm:pt>
    <dgm:pt modelId="{F859CA4E-8A8C-4584-9A5D-466AEA20AB00}" type="pres">
      <dgm:prSet presAssocID="{72A4F1C3-1C60-427A-8417-64D69B3BB5E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1F96F-FB47-45A1-BB86-2F418DECAD5A}" type="pres">
      <dgm:prSet presAssocID="{0F00C3E0-65F7-4745-B696-59AE46C8CC9A}" presName="sibTrans" presStyleCnt="0"/>
      <dgm:spPr/>
    </dgm:pt>
    <dgm:pt modelId="{3443A07A-787D-497C-AA69-56522EEBD585}" type="pres">
      <dgm:prSet presAssocID="{7DA39ACA-1E44-4E7C-B744-597E6ADD1C1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39D91-FE0A-4660-A42D-7409BEDBF044}" type="pres">
      <dgm:prSet presAssocID="{961DCB4F-CD61-42BF-AC50-9ADAD5DCDD4B}" presName="sibTrans" presStyleCnt="0"/>
      <dgm:spPr/>
    </dgm:pt>
    <dgm:pt modelId="{27AB2104-4C49-4D87-9292-20EEB32788A0}" type="pres">
      <dgm:prSet presAssocID="{C3C98FD8-61EF-4DE7-B4E0-5074DC5FEAF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7D22AE-54DE-409B-9FEF-EBB869551879}" type="presOf" srcId="{C3C98FD8-61EF-4DE7-B4E0-5074DC5FEAF0}" destId="{27AB2104-4C49-4D87-9292-20EEB32788A0}" srcOrd="0" destOrd="0" presId="urn:microsoft.com/office/officeart/2005/8/layout/default"/>
    <dgm:cxn modelId="{E769CE62-CEBC-4C29-AC88-6076C0AEBAF2}" srcId="{994D9320-8280-4537-AD8D-453143678230}" destId="{C3C98FD8-61EF-4DE7-B4E0-5074DC5FEAF0}" srcOrd="3" destOrd="0" parTransId="{0ED88808-FC41-4D1C-9A40-6E3E38540407}" sibTransId="{E10C85EB-0DB1-47EA-B5D0-B0708C481D7F}"/>
    <dgm:cxn modelId="{17836814-A85E-4C59-A9A4-E695859A9A56}" type="presOf" srcId="{D47119E4-93A5-4EE2-A791-CC049E3B2093}" destId="{266BF373-004C-4907-BCA3-AC2FB983868E}" srcOrd="0" destOrd="0" presId="urn:microsoft.com/office/officeart/2005/8/layout/default"/>
    <dgm:cxn modelId="{DA7C686D-94A8-4AB8-BF14-966603F621A4}" srcId="{994D9320-8280-4537-AD8D-453143678230}" destId="{D47119E4-93A5-4EE2-A791-CC049E3B2093}" srcOrd="0" destOrd="0" parTransId="{82BF3C03-3B81-4245-B0BD-152F2EBCC0DF}" sibTransId="{141528BB-4415-4ED8-85CC-AEBFCDF92067}"/>
    <dgm:cxn modelId="{C56C21D3-DAE5-4B73-BD4B-3424643469CC}" type="presOf" srcId="{994D9320-8280-4537-AD8D-453143678230}" destId="{627E4169-D13C-462F-8448-BE898F2FFEFD}" srcOrd="0" destOrd="0" presId="urn:microsoft.com/office/officeart/2005/8/layout/default"/>
    <dgm:cxn modelId="{33E688DF-23CC-4475-8877-C7FE626C7E60}" srcId="{994D9320-8280-4537-AD8D-453143678230}" destId="{72A4F1C3-1C60-427A-8417-64D69B3BB5EA}" srcOrd="1" destOrd="0" parTransId="{BF7FC55A-D8F8-4BBF-A999-58BD60578125}" sibTransId="{0F00C3E0-65F7-4745-B696-59AE46C8CC9A}"/>
    <dgm:cxn modelId="{2FA3A75E-E835-47AF-B87F-3D79DBF32DA7}" type="presOf" srcId="{72A4F1C3-1C60-427A-8417-64D69B3BB5EA}" destId="{F859CA4E-8A8C-4584-9A5D-466AEA20AB00}" srcOrd="0" destOrd="0" presId="urn:microsoft.com/office/officeart/2005/8/layout/default"/>
    <dgm:cxn modelId="{A53477E5-CCA4-45EB-91F0-CC003B8F1B5D}" srcId="{994D9320-8280-4537-AD8D-453143678230}" destId="{7DA39ACA-1E44-4E7C-B744-597E6ADD1C18}" srcOrd="2" destOrd="0" parTransId="{013A20A7-0121-4E48-9744-E9588F36FC69}" sibTransId="{961DCB4F-CD61-42BF-AC50-9ADAD5DCDD4B}"/>
    <dgm:cxn modelId="{31415D64-986B-4DE4-9B83-DC2B266FDB01}" type="presOf" srcId="{7DA39ACA-1E44-4E7C-B744-597E6ADD1C18}" destId="{3443A07A-787D-497C-AA69-56522EEBD585}" srcOrd="0" destOrd="0" presId="urn:microsoft.com/office/officeart/2005/8/layout/default"/>
    <dgm:cxn modelId="{97E8AA5C-8F81-4419-932B-FF943765F0AD}" type="presParOf" srcId="{627E4169-D13C-462F-8448-BE898F2FFEFD}" destId="{266BF373-004C-4907-BCA3-AC2FB983868E}" srcOrd="0" destOrd="0" presId="urn:microsoft.com/office/officeart/2005/8/layout/default"/>
    <dgm:cxn modelId="{0061FBD3-7175-4F1E-8E4E-0CD543EF614E}" type="presParOf" srcId="{627E4169-D13C-462F-8448-BE898F2FFEFD}" destId="{265A1528-FC50-440F-84F2-BB98795EC270}" srcOrd="1" destOrd="0" presId="urn:microsoft.com/office/officeart/2005/8/layout/default"/>
    <dgm:cxn modelId="{9F249F5C-49EE-437B-B60B-C79BE2D67A8E}" type="presParOf" srcId="{627E4169-D13C-462F-8448-BE898F2FFEFD}" destId="{F859CA4E-8A8C-4584-9A5D-466AEA20AB00}" srcOrd="2" destOrd="0" presId="urn:microsoft.com/office/officeart/2005/8/layout/default"/>
    <dgm:cxn modelId="{71ACD906-EC80-4F1D-AE2A-086EAEF9460F}" type="presParOf" srcId="{627E4169-D13C-462F-8448-BE898F2FFEFD}" destId="{08E1F96F-FB47-45A1-BB86-2F418DECAD5A}" srcOrd="3" destOrd="0" presId="urn:microsoft.com/office/officeart/2005/8/layout/default"/>
    <dgm:cxn modelId="{97EC62DF-1C18-439E-8BF6-ACC679A5092C}" type="presParOf" srcId="{627E4169-D13C-462F-8448-BE898F2FFEFD}" destId="{3443A07A-787D-497C-AA69-56522EEBD585}" srcOrd="4" destOrd="0" presId="urn:microsoft.com/office/officeart/2005/8/layout/default"/>
    <dgm:cxn modelId="{BF885D17-C92F-403B-BBB5-FC622087064E}" type="presParOf" srcId="{627E4169-D13C-462F-8448-BE898F2FFEFD}" destId="{3BC39D91-FE0A-4660-A42D-7409BEDBF044}" srcOrd="5" destOrd="0" presId="urn:microsoft.com/office/officeart/2005/8/layout/default"/>
    <dgm:cxn modelId="{0DFDE78E-0C58-4969-95C5-3AFC13EAB3AF}" type="presParOf" srcId="{627E4169-D13C-462F-8448-BE898F2FFEFD}" destId="{27AB2104-4C49-4D87-9292-20EEB32788A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580061-403E-4252-95B9-5C52DF1A187C}" type="doc">
      <dgm:prSet loTypeId="urn:microsoft.com/office/officeart/2005/8/layout/cycle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C9D12E3-FE6B-47A0-881D-B7694EBEE942}">
      <dgm:prSet phldrT="[Текст]"/>
      <dgm:spPr/>
      <dgm:t>
        <a:bodyPr/>
        <a:lstStyle/>
        <a:p>
          <a:pPr algn="just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Великий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асортимент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запропонованих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послуг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0921B9-5488-4974-BBA3-17BFA73B5E2B}" type="parTrans" cxnId="{70E42DDD-298F-4A96-97D0-C4B4CB17CFF8}">
      <dgm:prSet/>
      <dgm:spPr/>
      <dgm:t>
        <a:bodyPr/>
        <a:lstStyle/>
        <a:p>
          <a:pPr algn="just"/>
          <a:endParaRPr lang="ru-RU"/>
        </a:p>
      </dgm:t>
    </dgm:pt>
    <dgm:pt modelId="{6377FC17-4670-4369-87FE-CF6BEB0C6D7B}" type="sibTrans" cxnId="{70E42DDD-298F-4A96-97D0-C4B4CB17CFF8}">
      <dgm:prSet/>
      <dgm:spPr/>
      <dgm:t>
        <a:bodyPr/>
        <a:lstStyle/>
        <a:p>
          <a:pPr algn="just"/>
          <a:endParaRPr lang="ru-RU"/>
        </a:p>
      </dgm:t>
    </dgm:pt>
    <dgm:pt modelId="{AA82A950-BA37-4ADC-B999-E107CCC65D4B}">
      <dgm:prSet phldrT="[Текст]"/>
      <dgm:spPr/>
      <dgm:t>
        <a:bodyPr/>
        <a:lstStyle/>
        <a:p>
          <a:pPr algn="just"/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Високий рівень обслуговування</a:t>
          </a:r>
        </a:p>
      </dgm:t>
    </dgm:pt>
    <dgm:pt modelId="{1ECDF8DC-6B3E-4B38-A6D3-2D37370C8536}" type="parTrans" cxnId="{7F4CA72C-F9C2-42C4-94F8-F2150AF6D438}">
      <dgm:prSet/>
      <dgm:spPr/>
      <dgm:t>
        <a:bodyPr/>
        <a:lstStyle/>
        <a:p>
          <a:pPr algn="just"/>
          <a:endParaRPr lang="ru-RU"/>
        </a:p>
      </dgm:t>
    </dgm:pt>
    <dgm:pt modelId="{C9B6AC7A-1674-4FA0-B320-0D3003350678}" type="sibTrans" cxnId="{7F4CA72C-F9C2-42C4-94F8-F2150AF6D438}">
      <dgm:prSet/>
      <dgm:spPr/>
      <dgm:t>
        <a:bodyPr/>
        <a:lstStyle/>
        <a:p>
          <a:pPr algn="just"/>
          <a:endParaRPr lang="ru-RU"/>
        </a:p>
      </dgm:t>
    </dgm:pt>
    <dgm:pt modelId="{8F449C84-3544-4017-AC76-AE60795401C3}">
      <dgm:prSet phldrT="[Текст]"/>
      <dgm:spPr/>
      <dgm:t>
        <a:bodyPr/>
        <a:lstStyle/>
        <a:p>
          <a:pPr algn="just"/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Професійна команда досвічених гідів</a:t>
          </a:r>
        </a:p>
      </dgm:t>
    </dgm:pt>
    <dgm:pt modelId="{3F16012E-3C0E-4C73-AA87-F6619B285A26}" type="parTrans" cxnId="{3BEC788C-F035-45BF-9044-AE07E02BB4DE}">
      <dgm:prSet/>
      <dgm:spPr/>
      <dgm:t>
        <a:bodyPr/>
        <a:lstStyle/>
        <a:p>
          <a:pPr algn="just"/>
          <a:endParaRPr lang="ru-RU"/>
        </a:p>
      </dgm:t>
    </dgm:pt>
    <dgm:pt modelId="{91DDA5C1-0323-41B5-A3EB-15CB7DC86869}" type="sibTrans" cxnId="{3BEC788C-F035-45BF-9044-AE07E02BB4DE}">
      <dgm:prSet/>
      <dgm:spPr/>
      <dgm:t>
        <a:bodyPr/>
        <a:lstStyle/>
        <a:p>
          <a:pPr algn="just"/>
          <a:endParaRPr lang="ru-RU"/>
        </a:p>
      </dgm:t>
    </dgm:pt>
    <dgm:pt modelId="{4F659E00-5C37-458D-924B-82952C32252A}">
      <dgm:prSet phldrT="[Текст]"/>
      <dgm:spPr/>
      <dgm:t>
        <a:bodyPr/>
        <a:lstStyle/>
        <a:p>
          <a:pPr algn="just"/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Забеспечення максимального комфорту для туристів</a:t>
          </a:r>
        </a:p>
      </dgm:t>
    </dgm:pt>
    <dgm:pt modelId="{D45ADB96-241A-47A0-A67E-8EE5F6A0AC86}" type="parTrans" cxnId="{9BB0E2AC-81DD-4F92-892C-BFF1E377BC45}">
      <dgm:prSet/>
      <dgm:spPr/>
      <dgm:t>
        <a:bodyPr/>
        <a:lstStyle/>
        <a:p>
          <a:pPr algn="just"/>
          <a:endParaRPr lang="ru-RU"/>
        </a:p>
      </dgm:t>
    </dgm:pt>
    <dgm:pt modelId="{6EB4E31C-45AF-4239-BC89-4332C7A1966F}" type="sibTrans" cxnId="{9BB0E2AC-81DD-4F92-892C-BFF1E377BC45}">
      <dgm:prSet/>
      <dgm:spPr/>
      <dgm:t>
        <a:bodyPr/>
        <a:lstStyle/>
        <a:p>
          <a:pPr algn="just"/>
          <a:endParaRPr lang="ru-RU"/>
        </a:p>
      </dgm:t>
    </dgm:pt>
    <dgm:pt modelId="{7FF5B1DE-022B-46DE-8DDF-8053C98247D2}">
      <dgm:prSet phldrT="[Текст]"/>
      <dgm:spPr/>
      <dgm:t>
        <a:bodyPr/>
        <a:lstStyle/>
        <a:p>
          <a:pPr algn="just"/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Постійне запровадження нових технологій у галузі туризму</a:t>
          </a:r>
        </a:p>
      </dgm:t>
    </dgm:pt>
    <dgm:pt modelId="{2DEDDAE3-332A-4694-8059-49D24A3918BE}" type="parTrans" cxnId="{56ADEC61-71E6-4679-A2D9-615D54A00D47}">
      <dgm:prSet/>
      <dgm:spPr/>
      <dgm:t>
        <a:bodyPr/>
        <a:lstStyle/>
        <a:p>
          <a:pPr algn="just"/>
          <a:endParaRPr lang="ru-RU"/>
        </a:p>
      </dgm:t>
    </dgm:pt>
    <dgm:pt modelId="{2F210228-4C96-4B2C-95C0-712AAE7385A0}" type="sibTrans" cxnId="{56ADEC61-71E6-4679-A2D9-615D54A00D47}">
      <dgm:prSet/>
      <dgm:spPr/>
      <dgm:t>
        <a:bodyPr/>
        <a:lstStyle/>
        <a:p>
          <a:pPr algn="just"/>
          <a:endParaRPr lang="ru-RU"/>
        </a:p>
      </dgm:t>
    </dgm:pt>
    <dgm:pt modelId="{8DD7C85A-FE2B-4DB7-BA04-5299D2A6EC4C}" type="pres">
      <dgm:prSet presAssocID="{C5580061-403E-4252-95B9-5C52DF1A187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F5F540-7B3C-4607-9BB3-5141B8A14CAE}" type="pres">
      <dgm:prSet presAssocID="{C5580061-403E-4252-95B9-5C52DF1A187C}" presName="cycle" presStyleCnt="0"/>
      <dgm:spPr/>
      <dgm:t>
        <a:bodyPr/>
        <a:lstStyle/>
        <a:p>
          <a:endParaRPr lang="ru-RU"/>
        </a:p>
      </dgm:t>
    </dgm:pt>
    <dgm:pt modelId="{45CC889A-4ACB-4120-9958-0031886DF2D7}" type="pres">
      <dgm:prSet presAssocID="{0C9D12E3-FE6B-47A0-881D-B7694EBEE942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84587-BEAA-495A-BE9D-B2DA95E0B276}" type="pres">
      <dgm:prSet presAssocID="{6377FC17-4670-4369-87FE-CF6BEB0C6D7B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D9CC25B9-1C50-48E9-9802-4FC62388E581}" type="pres">
      <dgm:prSet presAssocID="{AA82A950-BA37-4ADC-B999-E107CCC65D4B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DC4CC-A68A-4560-B7D9-5DBE11FEDF87}" type="pres">
      <dgm:prSet presAssocID="{8F449C84-3544-4017-AC76-AE60795401C3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955DF-FF52-401D-A48B-C475CA85CE3D}" type="pres">
      <dgm:prSet presAssocID="{4F659E00-5C37-458D-924B-82952C32252A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450BD-DE72-47DF-8727-596EF084FD6C}" type="pres">
      <dgm:prSet presAssocID="{7FF5B1DE-022B-46DE-8DDF-8053C98247D2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B0E2AC-81DD-4F92-892C-BFF1E377BC45}" srcId="{C5580061-403E-4252-95B9-5C52DF1A187C}" destId="{4F659E00-5C37-458D-924B-82952C32252A}" srcOrd="3" destOrd="0" parTransId="{D45ADB96-241A-47A0-A67E-8EE5F6A0AC86}" sibTransId="{6EB4E31C-45AF-4239-BC89-4332C7A1966F}"/>
    <dgm:cxn modelId="{541CCCC3-AEED-4972-B436-7C587521DBD7}" type="presOf" srcId="{8F449C84-3544-4017-AC76-AE60795401C3}" destId="{737DC4CC-A68A-4560-B7D9-5DBE11FEDF87}" srcOrd="0" destOrd="0" presId="urn:microsoft.com/office/officeart/2005/8/layout/cycle3"/>
    <dgm:cxn modelId="{92A8AE48-620D-44F7-A167-DC4A7F765855}" type="presOf" srcId="{C5580061-403E-4252-95B9-5C52DF1A187C}" destId="{8DD7C85A-FE2B-4DB7-BA04-5299D2A6EC4C}" srcOrd="0" destOrd="0" presId="urn:microsoft.com/office/officeart/2005/8/layout/cycle3"/>
    <dgm:cxn modelId="{9DAAB529-9FEC-4635-9C7D-58643E9EB96D}" type="presOf" srcId="{7FF5B1DE-022B-46DE-8DDF-8053C98247D2}" destId="{C41450BD-DE72-47DF-8727-596EF084FD6C}" srcOrd="0" destOrd="0" presId="urn:microsoft.com/office/officeart/2005/8/layout/cycle3"/>
    <dgm:cxn modelId="{C24AB95B-3675-44FB-8FC8-B95FEC4E505A}" type="presOf" srcId="{6377FC17-4670-4369-87FE-CF6BEB0C6D7B}" destId="{4F084587-BEAA-495A-BE9D-B2DA95E0B276}" srcOrd="0" destOrd="0" presId="urn:microsoft.com/office/officeart/2005/8/layout/cycle3"/>
    <dgm:cxn modelId="{56ADEC61-71E6-4679-A2D9-615D54A00D47}" srcId="{C5580061-403E-4252-95B9-5C52DF1A187C}" destId="{7FF5B1DE-022B-46DE-8DDF-8053C98247D2}" srcOrd="4" destOrd="0" parTransId="{2DEDDAE3-332A-4694-8059-49D24A3918BE}" sibTransId="{2F210228-4C96-4B2C-95C0-712AAE7385A0}"/>
    <dgm:cxn modelId="{70E42DDD-298F-4A96-97D0-C4B4CB17CFF8}" srcId="{C5580061-403E-4252-95B9-5C52DF1A187C}" destId="{0C9D12E3-FE6B-47A0-881D-B7694EBEE942}" srcOrd="0" destOrd="0" parTransId="{2C0921B9-5488-4974-BBA3-17BFA73B5E2B}" sibTransId="{6377FC17-4670-4369-87FE-CF6BEB0C6D7B}"/>
    <dgm:cxn modelId="{E331C9EC-6530-4296-959C-CD3BC713E289}" type="presOf" srcId="{0C9D12E3-FE6B-47A0-881D-B7694EBEE942}" destId="{45CC889A-4ACB-4120-9958-0031886DF2D7}" srcOrd="0" destOrd="0" presId="urn:microsoft.com/office/officeart/2005/8/layout/cycle3"/>
    <dgm:cxn modelId="{61E4CFD8-DDFE-4A5A-B198-B66100F1440A}" type="presOf" srcId="{4F659E00-5C37-458D-924B-82952C32252A}" destId="{BEA955DF-FF52-401D-A48B-C475CA85CE3D}" srcOrd="0" destOrd="0" presId="urn:microsoft.com/office/officeart/2005/8/layout/cycle3"/>
    <dgm:cxn modelId="{3BEC788C-F035-45BF-9044-AE07E02BB4DE}" srcId="{C5580061-403E-4252-95B9-5C52DF1A187C}" destId="{8F449C84-3544-4017-AC76-AE60795401C3}" srcOrd="2" destOrd="0" parTransId="{3F16012E-3C0E-4C73-AA87-F6619B285A26}" sibTransId="{91DDA5C1-0323-41B5-A3EB-15CB7DC86869}"/>
    <dgm:cxn modelId="{AD8055A8-A4F7-462F-8638-E508FF0F840D}" type="presOf" srcId="{AA82A950-BA37-4ADC-B999-E107CCC65D4B}" destId="{D9CC25B9-1C50-48E9-9802-4FC62388E581}" srcOrd="0" destOrd="0" presId="urn:microsoft.com/office/officeart/2005/8/layout/cycle3"/>
    <dgm:cxn modelId="{7F4CA72C-F9C2-42C4-94F8-F2150AF6D438}" srcId="{C5580061-403E-4252-95B9-5C52DF1A187C}" destId="{AA82A950-BA37-4ADC-B999-E107CCC65D4B}" srcOrd="1" destOrd="0" parTransId="{1ECDF8DC-6B3E-4B38-A6D3-2D37370C8536}" sibTransId="{C9B6AC7A-1674-4FA0-B320-0D3003350678}"/>
    <dgm:cxn modelId="{0174C01E-0185-4594-A9E7-1577C922F0D5}" type="presParOf" srcId="{8DD7C85A-FE2B-4DB7-BA04-5299D2A6EC4C}" destId="{18F5F540-7B3C-4607-9BB3-5141B8A14CAE}" srcOrd="0" destOrd="0" presId="urn:microsoft.com/office/officeart/2005/8/layout/cycle3"/>
    <dgm:cxn modelId="{7B4B3157-E6F4-46CF-B5E5-55E03D5FBA56}" type="presParOf" srcId="{18F5F540-7B3C-4607-9BB3-5141B8A14CAE}" destId="{45CC889A-4ACB-4120-9958-0031886DF2D7}" srcOrd="0" destOrd="0" presId="urn:microsoft.com/office/officeart/2005/8/layout/cycle3"/>
    <dgm:cxn modelId="{267F7CC6-BC30-474A-841D-6191741B752B}" type="presParOf" srcId="{18F5F540-7B3C-4607-9BB3-5141B8A14CAE}" destId="{4F084587-BEAA-495A-BE9D-B2DA95E0B276}" srcOrd="1" destOrd="0" presId="urn:microsoft.com/office/officeart/2005/8/layout/cycle3"/>
    <dgm:cxn modelId="{068D4B3A-F527-49F1-8919-A2E34C860608}" type="presParOf" srcId="{18F5F540-7B3C-4607-9BB3-5141B8A14CAE}" destId="{D9CC25B9-1C50-48E9-9802-4FC62388E581}" srcOrd="2" destOrd="0" presId="urn:microsoft.com/office/officeart/2005/8/layout/cycle3"/>
    <dgm:cxn modelId="{F349DAD6-056E-463F-A3CA-F1B581768480}" type="presParOf" srcId="{18F5F540-7B3C-4607-9BB3-5141B8A14CAE}" destId="{737DC4CC-A68A-4560-B7D9-5DBE11FEDF87}" srcOrd="3" destOrd="0" presId="urn:microsoft.com/office/officeart/2005/8/layout/cycle3"/>
    <dgm:cxn modelId="{3BD62284-F18D-415A-B8B2-2D354D32137F}" type="presParOf" srcId="{18F5F540-7B3C-4607-9BB3-5141B8A14CAE}" destId="{BEA955DF-FF52-401D-A48B-C475CA85CE3D}" srcOrd="4" destOrd="0" presId="urn:microsoft.com/office/officeart/2005/8/layout/cycle3"/>
    <dgm:cxn modelId="{A1400723-5FE7-46CD-BE76-257CEA120ECE}" type="presParOf" srcId="{18F5F540-7B3C-4607-9BB3-5141B8A14CAE}" destId="{C41450BD-DE72-47DF-8727-596EF084FD6C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BF373-004C-4907-BCA3-AC2FB983868E}">
      <dsp:nvSpPr>
        <dsp:cNvPr id="0" name=""/>
        <dsp:cNvSpPr/>
      </dsp:nvSpPr>
      <dsp:spPr>
        <a:xfrm>
          <a:off x="573" y="500670"/>
          <a:ext cx="2236361" cy="13418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дослідити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сучасний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стан та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перспективи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сфери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туристичних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послуг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3" y="500670"/>
        <a:ext cx="2236361" cy="1341816"/>
      </dsp:txXfrm>
    </dsp:sp>
    <dsp:sp modelId="{F859CA4E-8A8C-4584-9A5D-466AEA20AB00}">
      <dsp:nvSpPr>
        <dsp:cNvPr id="0" name=""/>
        <dsp:cNvSpPr/>
      </dsp:nvSpPr>
      <dsp:spPr>
        <a:xfrm>
          <a:off x="2460570" y="500670"/>
          <a:ext cx="2236361" cy="13418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дати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загальну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характеристику та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встановити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особливості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підприємства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при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наданні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туристичних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послуг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0570" y="500670"/>
        <a:ext cx="2236361" cy="1341816"/>
      </dsp:txXfrm>
    </dsp:sp>
    <dsp:sp modelId="{3443A07A-787D-497C-AA69-56522EEBD585}">
      <dsp:nvSpPr>
        <dsp:cNvPr id="0" name=""/>
        <dsp:cNvSpPr/>
      </dsp:nvSpPr>
      <dsp:spPr>
        <a:xfrm>
          <a:off x="573" y="2066123"/>
          <a:ext cx="2236361" cy="13418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здійснити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аналіз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провести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економічну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діагностику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підприємства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3" y="2066123"/>
        <a:ext cx="2236361" cy="1341816"/>
      </dsp:txXfrm>
    </dsp:sp>
    <dsp:sp modelId="{27AB2104-4C49-4D87-9292-20EEB32788A0}">
      <dsp:nvSpPr>
        <dsp:cNvPr id="0" name=""/>
        <dsp:cNvSpPr/>
      </dsp:nvSpPr>
      <dsp:spPr>
        <a:xfrm>
          <a:off x="2460570" y="2066123"/>
          <a:ext cx="2236361" cy="1341816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розробити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пропозиції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щодо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підвищенню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ефективності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підприємства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0570" y="2066123"/>
        <a:ext cx="2236361" cy="1341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84587-BEAA-495A-BE9D-B2DA95E0B276}">
      <dsp:nvSpPr>
        <dsp:cNvPr id="0" name=""/>
        <dsp:cNvSpPr/>
      </dsp:nvSpPr>
      <dsp:spPr>
        <a:xfrm>
          <a:off x="1664978" y="-24494"/>
          <a:ext cx="4139067" cy="4139067"/>
        </a:xfrm>
        <a:prstGeom prst="circularArrow">
          <a:avLst>
            <a:gd name="adj1" fmla="val 5544"/>
            <a:gd name="adj2" fmla="val 330680"/>
            <a:gd name="adj3" fmla="val 13782228"/>
            <a:gd name="adj4" fmla="val 17382130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CC889A-4ACB-4120-9958-0031886DF2D7}">
      <dsp:nvSpPr>
        <dsp:cNvPr id="0" name=""/>
        <dsp:cNvSpPr/>
      </dsp:nvSpPr>
      <dsp:spPr>
        <a:xfrm>
          <a:off x="2768061" y="1163"/>
          <a:ext cx="1932901" cy="9664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Великий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асортимент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запропонованих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послуг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15239" y="48341"/>
        <a:ext cx="1838545" cy="872094"/>
      </dsp:txXfrm>
    </dsp:sp>
    <dsp:sp modelId="{D9CC25B9-1C50-48E9-9802-4FC62388E581}">
      <dsp:nvSpPr>
        <dsp:cNvPr id="0" name=""/>
        <dsp:cNvSpPr/>
      </dsp:nvSpPr>
      <dsp:spPr>
        <a:xfrm>
          <a:off x="4446733" y="1220790"/>
          <a:ext cx="1932901" cy="966450"/>
        </a:xfrm>
        <a:prstGeom prst="roundRect">
          <a:avLst/>
        </a:prstGeom>
        <a:solidFill>
          <a:schemeClr val="accent2">
            <a:hueOff val="-1566066"/>
            <a:satOff val="-13515"/>
            <a:lumOff val="48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Високий рівень обслуговування</a:t>
          </a:r>
        </a:p>
      </dsp:txBody>
      <dsp:txXfrm>
        <a:off x="4493911" y="1267968"/>
        <a:ext cx="1838545" cy="872094"/>
      </dsp:txXfrm>
    </dsp:sp>
    <dsp:sp modelId="{737DC4CC-A68A-4560-B7D9-5DBE11FEDF87}">
      <dsp:nvSpPr>
        <dsp:cNvPr id="0" name=""/>
        <dsp:cNvSpPr/>
      </dsp:nvSpPr>
      <dsp:spPr>
        <a:xfrm>
          <a:off x="3805537" y="3194188"/>
          <a:ext cx="1932901" cy="966450"/>
        </a:xfrm>
        <a:prstGeom prst="roundRect">
          <a:avLst/>
        </a:prstGeom>
        <a:solidFill>
          <a:schemeClr val="accent2">
            <a:hueOff val="-3132132"/>
            <a:satOff val="-27030"/>
            <a:lumOff val="9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Професійна команда досвічених гідів</a:t>
          </a:r>
        </a:p>
      </dsp:txBody>
      <dsp:txXfrm>
        <a:off x="3852715" y="3241366"/>
        <a:ext cx="1838545" cy="872094"/>
      </dsp:txXfrm>
    </dsp:sp>
    <dsp:sp modelId="{BEA955DF-FF52-401D-A48B-C475CA85CE3D}">
      <dsp:nvSpPr>
        <dsp:cNvPr id="0" name=""/>
        <dsp:cNvSpPr/>
      </dsp:nvSpPr>
      <dsp:spPr>
        <a:xfrm>
          <a:off x="1730584" y="3194188"/>
          <a:ext cx="1932901" cy="966450"/>
        </a:xfrm>
        <a:prstGeom prst="roundRect">
          <a:avLst/>
        </a:prstGeom>
        <a:solidFill>
          <a:schemeClr val="accent2">
            <a:hueOff val="-4698198"/>
            <a:satOff val="-40546"/>
            <a:lumOff val="145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Забеспечення максимального комфорту для туристів</a:t>
          </a:r>
        </a:p>
      </dsp:txBody>
      <dsp:txXfrm>
        <a:off x="1777762" y="3241366"/>
        <a:ext cx="1838545" cy="872094"/>
      </dsp:txXfrm>
    </dsp:sp>
    <dsp:sp modelId="{C41450BD-DE72-47DF-8727-596EF084FD6C}">
      <dsp:nvSpPr>
        <dsp:cNvPr id="0" name=""/>
        <dsp:cNvSpPr/>
      </dsp:nvSpPr>
      <dsp:spPr>
        <a:xfrm>
          <a:off x="1089388" y="1220790"/>
          <a:ext cx="1932901" cy="966450"/>
        </a:xfrm>
        <a:prstGeom prst="roundRect">
          <a:avLst/>
        </a:prstGeom>
        <a:solidFill>
          <a:schemeClr val="accent2">
            <a:hueOff val="-6264264"/>
            <a:satOff val="-54061"/>
            <a:lumOff val="1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Постійне запровадження нових технологій у галузі туризму</a:t>
          </a:r>
        </a:p>
      </dsp:txBody>
      <dsp:txXfrm>
        <a:off x="1136566" y="1267968"/>
        <a:ext cx="1838545" cy="872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B674C-47DE-4D69-824F-B768083A5652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3DA66-C4C8-47FB-AD19-85F20319C6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582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14325" y="3004909"/>
            <a:ext cx="7839075" cy="18337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/>
            </a:lvl1pPr>
          </a:lstStyle>
          <a:p>
            <a:r>
              <a:rPr lang="ru-RU" sz="3200" b="1" dirty="0"/>
              <a:t>НАЗВА ТЕМИ РОБОТИ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401411" y="2966793"/>
            <a:ext cx="7790160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245820" y="5816726"/>
            <a:ext cx="2048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1600" dirty="0"/>
              <a:t>Науковий керівник: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53091" y="6475729"/>
            <a:ext cx="3494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1200" dirty="0"/>
              <a:t>Доступне для завантаження</a:t>
            </a:r>
            <a:r>
              <a:rPr lang="en-US" sz="1200" dirty="0"/>
              <a:t> </a:t>
            </a:r>
            <a:r>
              <a:rPr lang="uk-UA" sz="1200" dirty="0"/>
              <a:t>на</a:t>
            </a:r>
            <a:r>
              <a:rPr lang="uk-UA" sz="1200" baseline="0" dirty="0"/>
              <a:t> сайті кафедри</a:t>
            </a:r>
            <a:r>
              <a:rPr lang="uk-UA" sz="1200" dirty="0"/>
              <a:t>:</a:t>
            </a:r>
          </a:p>
        </p:txBody>
      </p:sp>
      <p:sp>
        <p:nvSpPr>
          <p:cNvPr id="25" name="Объект 24"/>
          <p:cNvSpPr>
            <a:spLocks noGrp="1"/>
          </p:cNvSpPr>
          <p:nvPr>
            <p:ph sz="quarter" idx="10" hasCustomPrompt="1"/>
          </p:nvPr>
        </p:nvSpPr>
        <p:spPr>
          <a:xfrm>
            <a:off x="314324" y="1604946"/>
            <a:ext cx="7419975" cy="135950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uk-UA" dirty="0"/>
              <a:t>ДИПЛОМНА РОБОТА, ДИПЛОМНИЙ ПРОЕКТ або КУРСОВИЙ ПРОЕКТ 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 hasCustomPrompt="1"/>
          </p:nvPr>
        </p:nvSpPr>
        <p:spPr>
          <a:xfrm>
            <a:off x="314324" y="285186"/>
            <a:ext cx="7025369" cy="702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 err="1"/>
              <a:t>Назва</a:t>
            </a:r>
            <a:r>
              <a:rPr lang="ru-RU" dirty="0"/>
              <a:t> факультету та </a:t>
            </a:r>
            <a:r>
              <a:rPr lang="uk-UA" dirty="0"/>
              <a:t>кафедри</a:t>
            </a:r>
            <a:endParaRPr lang="ru-RU" dirty="0"/>
          </a:p>
        </p:txBody>
      </p:sp>
      <p:sp>
        <p:nvSpPr>
          <p:cNvPr id="29" name="Объект 28"/>
          <p:cNvSpPr>
            <a:spLocks noGrp="1"/>
          </p:cNvSpPr>
          <p:nvPr>
            <p:ph sz="quarter" idx="12" hasCustomPrompt="1"/>
          </p:nvPr>
        </p:nvSpPr>
        <p:spPr>
          <a:xfrm>
            <a:off x="254721" y="5477909"/>
            <a:ext cx="7527471" cy="3416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П.І.Б. студента повністю, група</a:t>
            </a:r>
          </a:p>
        </p:txBody>
      </p:sp>
      <p:sp>
        <p:nvSpPr>
          <p:cNvPr id="30" name="Объект 28"/>
          <p:cNvSpPr>
            <a:spLocks noGrp="1"/>
          </p:cNvSpPr>
          <p:nvPr>
            <p:ph sz="quarter" idx="13" hasCustomPrompt="1"/>
          </p:nvPr>
        </p:nvSpPr>
        <p:spPr>
          <a:xfrm>
            <a:off x="2194559" y="5844540"/>
            <a:ext cx="6533061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науковий ступінь, звання та П.І.Б.</a:t>
            </a:r>
          </a:p>
        </p:txBody>
      </p:sp>
      <p:sp>
        <p:nvSpPr>
          <p:cNvPr id="32" name="Объект 28"/>
          <p:cNvSpPr>
            <a:spLocks noGrp="1"/>
          </p:cNvSpPr>
          <p:nvPr>
            <p:ph sz="quarter" idx="15" hasCustomPrompt="1"/>
          </p:nvPr>
        </p:nvSpPr>
        <p:spPr>
          <a:xfrm>
            <a:off x="3600448" y="6493971"/>
            <a:ext cx="2247902" cy="196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адреса сайту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346912" y="5828212"/>
            <a:ext cx="7790160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253091" y="6259745"/>
            <a:ext cx="1183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1200" dirty="0"/>
              <a:t>Дата захисту:</a:t>
            </a:r>
          </a:p>
        </p:txBody>
      </p:sp>
      <p:sp>
        <p:nvSpPr>
          <p:cNvPr id="19" name="Объект 28"/>
          <p:cNvSpPr>
            <a:spLocks noGrp="1"/>
          </p:cNvSpPr>
          <p:nvPr>
            <p:ph sz="quarter" idx="16" hasCustomPrompt="1"/>
          </p:nvPr>
        </p:nvSpPr>
        <p:spPr>
          <a:xfrm>
            <a:off x="1257294" y="6277987"/>
            <a:ext cx="2247902" cy="196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дата захисту</a:t>
            </a:r>
          </a:p>
        </p:txBody>
      </p:sp>
    </p:spTree>
    <p:extLst>
      <p:ext uri="{BB962C8B-B14F-4D97-AF65-F5344CB8AC3E}">
        <p14:creationId xmlns:p14="http://schemas.microsoft.com/office/powerpoint/2010/main" val="17226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із назво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" y="6073030"/>
            <a:ext cx="11268479" cy="60655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70820" y="6392634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6AA3-0D82-44D9-83B2-C252F27638A7}" type="slidenum">
              <a:rPr lang="ru-RU" sz="1600" smtClean="0"/>
              <a:pPr algn="ctr"/>
              <a:t>‹#›</a:t>
            </a:fld>
            <a:endParaRPr lang="ru-RU" sz="160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176009" y="220889"/>
            <a:ext cx="11817327" cy="96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baseline="0"/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uk-UA" dirty="0"/>
              <a:t>НАЗВА СЛАЙДУ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uk-UA" noProof="0" dirty="0"/>
              <a:t>П.І.Б. студента, група // дата захисту</a:t>
            </a:r>
          </a:p>
        </p:txBody>
      </p:sp>
    </p:spTree>
    <p:extLst>
      <p:ext uri="{BB962C8B-B14F-4D97-AF65-F5344CB8AC3E}">
        <p14:creationId xmlns:p14="http://schemas.microsoft.com/office/powerpoint/2010/main" val="168084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без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" y="6073030"/>
            <a:ext cx="11268479" cy="60655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470820" y="6392634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6AA3-0D82-44D9-83B2-C252F27638A7}" type="slidenum">
              <a:rPr lang="ru-RU" sz="1600" smtClean="0"/>
              <a:pPr algn="ctr"/>
              <a:t>‹#›</a:t>
            </a:fld>
            <a:endParaRPr lang="ru-RU" sz="1600" dirty="0"/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uk-UA" noProof="0" dirty="0"/>
              <a:t>П.І.Б. студента, група // дата захисту</a:t>
            </a:r>
          </a:p>
        </p:txBody>
      </p:sp>
    </p:spTree>
    <p:extLst>
      <p:ext uri="{BB962C8B-B14F-4D97-AF65-F5344CB8AC3E}">
        <p14:creationId xmlns:p14="http://schemas.microsoft.com/office/powerpoint/2010/main" val="176168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5" y="2346098"/>
            <a:ext cx="6174921" cy="2165803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uk-UA" noProof="0" dirty="0"/>
              <a:t>Назва розділу</a:t>
            </a:r>
          </a:p>
        </p:txBody>
      </p:sp>
    </p:spTree>
    <p:extLst>
      <p:ext uri="{BB962C8B-B14F-4D97-AF65-F5344CB8AC3E}">
        <p14:creationId xmlns:p14="http://schemas.microsoft.com/office/powerpoint/2010/main" val="313992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 зі з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5" y="434171"/>
            <a:ext cx="5977345" cy="571669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uk-UA" noProof="0" dirty="0"/>
              <a:t>Назва розділу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332014" y="1172037"/>
            <a:ext cx="5977345" cy="542470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baseline="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  <a:endParaRPr lang="ru-RU" dirty="0"/>
          </a:p>
          <a:p>
            <a:pPr lvl="0"/>
            <a:endParaRPr lang="ru-RU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418035" y="1005840"/>
            <a:ext cx="6024327" cy="15776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88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52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4" y="3582119"/>
            <a:ext cx="7839075" cy="1833790"/>
          </a:xfrm>
        </p:spPr>
        <p:txBody>
          <a:bodyPr lIns="91440" tIns="45720" rIns="91440" bIns="45720" anchor="t">
            <a:normAutofit/>
          </a:bodyPr>
          <a:lstStyle/>
          <a:p>
            <a:pPr algn="ctr"/>
            <a:r>
              <a:rPr lang="ru-RU" sz="2800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Підвищення</a:t>
            </a:r>
            <a:r>
              <a:rPr lang="ru-RU" sz="2800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ефективності</a:t>
            </a:r>
            <a:r>
              <a:rPr lang="ru-RU" sz="2800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підприємства</a:t>
            </a:r>
            <a:r>
              <a:rPr lang="ru-RU" sz="2800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сфери</a:t>
            </a:r>
            <a:r>
              <a:rPr lang="ru-RU" sz="2800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послуг</a:t>
            </a:r>
            <a:endParaRPr lang="uk" sz="2800" dirty="0">
              <a:latin typeface="Times New Roman" panose="02020603050405020304" pitchFamily="18" charset="0"/>
              <a:ea typeface="+mj-lt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0"/>
          </p:nvPr>
        </p:nvSpPr>
        <p:spPr/>
        <p:txBody>
          <a:bodyPr lIns="91440" tIns="45720" rIns="91440" bIns="45720" anchor="b">
            <a:noAutofit/>
          </a:bodyPr>
          <a:lstStyle/>
          <a:p>
            <a:pPr algn="ctr">
              <a:defRPr/>
            </a:pPr>
            <a:r>
              <a:rPr lang="ru-RU" altLang="ru-RU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КВАЛІФІКАЦІЙНА РОБОТА СТУПЕНЮ БАКАЛАВРА </a:t>
            </a:r>
          </a:p>
          <a:p>
            <a:pPr algn="ctr">
              <a:defRPr/>
            </a:pPr>
            <a:r>
              <a:rPr lang="ru-RU" altLang="ru-RU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1"/>
          </p:nvPr>
        </p:nvSpPr>
        <p:spPr>
          <a:xfrm>
            <a:off x="314324" y="285186"/>
            <a:ext cx="7248704" cy="702093"/>
          </a:xfrm>
        </p:spPr>
        <p:txBody>
          <a:bodyPr lIns="91440" tIns="45720" rIns="91440" bIns="45720" anchor="t">
            <a:noAutofit/>
          </a:bodyPr>
          <a:lstStyle/>
          <a:p>
            <a:pPr>
              <a:spcBef>
                <a:spcPct val="0"/>
              </a:spcBef>
            </a:pPr>
            <a:r>
              <a:rPr lang="uk-UA" altLang="ru-RU" b="1" dirty="0">
                <a:ln w="0"/>
                <a:latin typeface="Times New Roman" panose="02020603050405020304" pitchFamily="18" charset="0"/>
                <a:cs typeface="Times New Roman"/>
              </a:rPr>
              <a:t>Факультет менеджменту</a:t>
            </a:r>
          </a:p>
          <a:p>
            <a:pPr>
              <a:spcBef>
                <a:spcPct val="0"/>
              </a:spcBef>
            </a:pPr>
            <a:r>
              <a:rPr lang="uk-UA" altLang="ru-RU" b="1" dirty="0">
                <a:ln w="0"/>
                <a:latin typeface="Times New Roman" panose="02020603050405020304" pitchFamily="18" charset="0"/>
                <a:cs typeface="Times New Roman"/>
              </a:rPr>
              <a:t>Кафедра прикладної економіки, підприємництва та публічного управління</a:t>
            </a:r>
          </a:p>
          <a:p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12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Сипало Юлія Юріївна, 076-18-1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к.е.н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Чорнобаєв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В.В</a:t>
            </a:r>
          </a:p>
          <a:p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sz="quarter" idx="15"/>
          </p:nvPr>
        </p:nvSpPr>
        <p:spPr>
          <a:xfrm>
            <a:off x="183002" y="6486020"/>
            <a:ext cx="5593629" cy="335139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sz="quarter" idx="16"/>
          </p:nvPr>
        </p:nvSpPr>
        <p:spPr>
          <a:xfrm>
            <a:off x="1364870" y="6295916"/>
            <a:ext cx="2247902" cy="196167"/>
          </a:xfrm>
        </p:spPr>
        <p:txBody>
          <a:bodyPr lIns="91440" tIns="45720" rIns="91440" bIns="45720" anchor="t">
            <a:noAutofit/>
          </a:bodyPr>
          <a:lstStyle/>
          <a:p>
            <a:r>
              <a:rPr lang="uk-UA" dirty="0" smtClean="0"/>
              <a:t>--.06.2022</a:t>
            </a:r>
            <a:endParaRPr lang="ru-RU" dirty="0"/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526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26915FD-5101-4E43-9B3F-1B70FB18EE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Сипало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Ю.Ю. 076-18-1 // --.06.2022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22"/>
          <p:cNvSpPr>
            <a:spLocks noChangeArrowheads="1"/>
          </p:cNvSpPr>
          <p:nvPr/>
        </p:nvSpPr>
        <p:spPr bwMode="auto">
          <a:xfrm>
            <a:off x="1145137" y="2025353"/>
            <a:ext cx="1911073" cy="94820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8C36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Удосконалення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сайту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Скругленный прямоугольник 24"/>
          <p:cNvSpPr>
            <a:spLocks noChangeArrowheads="1"/>
          </p:cNvSpPr>
          <p:nvPr/>
        </p:nvSpPr>
        <p:spPr bwMode="auto">
          <a:xfrm>
            <a:off x="1145136" y="4418309"/>
            <a:ext cx="1911073" cy="9722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8C36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kumimoji="0" lang="uk-UA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ідібрати</a:t>
            </a:r>
            <a:r>
              <a: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новий персонал</a:t>
            </a:r>
            <a:endParaRPr kumimoji="0" lang="uk-UA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Скругленный прямоугольник 51"/>
          <p:cNvSpPr>
            <a:spLocks noChangeArrowheads="1"/>
          </p:cNvSpPr>
          <p:nvPr/>
        </p:nvSpPr>
        <p:spPr bwMode="auto">
          <a:xfrm>
            <a:off x="4619868" y="1304556"/>
            <a:ext cx="2033404" cy="78236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8C36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Зміна </a:t>
            </a:r>
            <a:r>
              <a:rPr kumimoji="0" lang="uk-UA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авіокомпанії</a:t>
            </a:r>
            <a:endParaRPr kumimoji="0" lang="uk-UA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Скругленный прямоугольник 52"/>
          <p:cNvSpPr>
            <a:spLocks noChangeArrowheads="1"/>
          </p:cNvSpPr>
          <p:nvPr/>
        </p:nvSpPr>
        <p:spPr bwMode="auto">
          <a:xfrm>
            <a:off x="8335334" y="2086922"/>
            <a:ext cx="1911073" cy="94820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8C36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Оновлення додатку</a:t>
            </a:r>
            <a:endParaRPr kumimoji="0" lang="uk-UA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Скругленный прямоугольник 53"/>
          <p:cNvSpPr>
            <a:spLocks noChangeArrowheads="1"/>
          </p:cNvSpPr>
          <p:nvPr/>
        </p:nvSpPr>
        <p:spPr bwMode="auto">
          <a:xfrm>
            <a:off x="4382477" y="3019856"/>
            <a:ext cx="2501531" cy="107637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8C36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Напрями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оптимізації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туроператора «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Join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UP!»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54"/>
          <p:cNvSpPr>
            <a:spLocks noChangeArrowheads="1"/>
          </p:cNvSpPr>
          <p:nvPr/>
        </p:nvSpPr>
        <p:spPr bwMode="auto">
          <a:xfrm>
            <a:off x="8335334" y="4418309"/>
            <a:ext cx="1911073" cy="9420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8C36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з відгуками</a:t>
            </a:r>
            <a:endParaRPr kumimoji="0" lang="uk-UA" altLang="ru-RU" sz="20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1145137" y="265684"/>
            <a:ext cx="9101270" cy="76944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Напрями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оптимізації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туроператора «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Join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UP»</a:t>
            </a:r>
            <a:endParaRPr kumimoji="0" lang="ru-RU" alt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9" name="Прямая со стрелкой 28"/>
          <p:cNvCxnSpPr>
            <a:stCxn id="9" idx="0"/>
            <a:endCxn id="7" idx="2"/>
          </p:cNvCxnSpPr>
          <p:nvPr/>
        </p:nvCxnSpPr>
        <p:spPr>
          <a:xfrm flipV="1">
            <a:off x="5633243" y="2086922"/>
            <a:ext cx="3327" cy="9329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9" idx="1"/>
            <a:endCxn id="5" idx="3"/>
          </p:cNvCxnSpPr>
          <p:nvPr/>
        </p:nvCxnSpPr>
        <p:spPr>
          <a:xfrm flipH="1" flipV="1">
            <a:off x="3056210" y="2499457"/>
            <a:ext cx="1326267" cy="10585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5" name="Прямая со стрелкой 1024"/>
          <p:cNvCxnSpPr>
            <a:stCxn id="9" idx="2"/>
            <a:endCxn id="6" idx="3"/>
          </p:cNvCxnSpPr>
          <p:nvPr/>
        </p:nvCxnSpPr>
        <p:spPr>
          <a:xfrm flipH="1">
            <a:off x="3056209" y="4096233"/>
            <a:ext cx="2577034" cy="8081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1" name="Прямая со стрелкой 1030"/>
          <p:cNvCxnSpPr>
            <a:stCxn id="9" idx="3"/>
            <a:endCxn id="8" idx="1"/>
          </p:cNvCxnSpPr>
          <p:nvPr/>
        </p:nvCxnSpPr>
        <p:spPr>
          <a:xfrm flipV="1">
            <a:off x="6884008" y="2561026"/>
            <a:ext cx="1451326" cy="9970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3" name="Прямая со стрелкой 1032"/>
          <p:cNvCxnSpPr>
            <a:stCxn id="9" idx="2"/>
            <a:endCxn id="10" idx="1"/>
          </p:cNvCxnSpPr>
          <p:nvPr/>
        </p:nvCxnSpPr>
        <p:spPr>
          <a:xfrm>
            <a:off x="5633243" y="4096233"/>
            <a:ext cx="2702091" cy="7930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61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4CE6A653-FEDA-435A-80A2-871D0953CE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71677" y="148482"/>
            <a:ext cx="8141797" cy="497449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/>
          <a:p>
            <a:pPr algn="ctr"/>
            <a:r>
              <a:rPr lang="uk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Потреба і перспективи </a:t>
            </a:r>
            <a:r>
              <a:rPr lang="uk" sz="2400" dirty="0">
                <a:solidFill>
                  <a:schemeClr val="tx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подальшого розвитку компанії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78A7D46-DBAE-4827-BB07-63893D24AF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ru-RU" sz="1400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Сипало</a:t>
            </a:r>
            <a:r>
              <a:rPr lang="ru-RU" sz="14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Ю.Ю. 076-18-1 // --.06.2022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64"/>
          <p:cNvSpPr>
            <a:spLocks noChangeArrowheads="1"/>
          </p:cNvSpPr>
          <p:nvPr/>
        </p:nvSpPr>
        <p:spPr bwMode="auto">
          <a:xfrm>
            <a:off x="4735592" y="4947089"/>
            <a:ext cx="2423352" cy="115712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їзний туризм</a:t>
            </a:r>
            <a:endParaRPr kumimoji="0" lang="uk-UA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Скругленный прямоугольник 65"/>
          <p:cNvSpPr>
            <a:spLocks noChangeArrowheads="1"/>
          </p:cNvSpPr>
          <p:nvPr/>
        </p:nvSpPr>
        <p:spPr bwMode="auto">
          <a:xfrm>
            <a:off x="8230462" y="3611803"/>
            <a:ext cx="2383109" cy="134736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рівень розвитку технічної інфраструктури </a:t>
            </a:r>
            <a:endParaRPr kumimoji="0" lang="uk-UA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Скругленный прямоугольник 60"/>
          <p:cNvSpPr>
            <a:spLocks noChangeArrowheads="1"/>
          </p:cNvSpPr>
          <p:nvPr/>
        </p:nvSpPr>
        <p:spPr bwMode="auto">
          <a:xfrm>
            <a:off x="1086926" y="3619426"/>
            <a:ext cx="2428807" cy="134596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Внутрішній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туризм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Скругленный прямоугольник 62"/>
          <p:cNvSpPr>
            <a:spLocks noChangeArrowheads="1"/>
          </p:cNvSpPr>
          <p:nvPr/>
        </p:nvSpPr>
        <p:spPr bwMode="auto">
          <a:xfrm>
            <a:off x="8235013" y="1018598"/>
            <a:ext cx="2383109" cy="129500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з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тревел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блогерами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Скругленный прямоугольник 63"/>
          <p:cNvSpPr>
            <a:spLocks noChangeArrowheads="1"/>
          </p:cNvSpPr>
          <p:nvPr/>
        </p:nvSpPr>
        <p:spPr bwMode="auto">
          <a:xfrm>
            <a:off x="4735592" y="2539120"/>
            <a:ext cx="2428807" cy="132320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Перспективи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туроператора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Join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UP!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Скругленный прямоугольник 61"/>
          <p:cNvSpPr>
            <a:spLocks noChangeArrowheads="1"/>
          </p:cNvSpPr>
          <p:nvPr/>
        </p:nvSpPr>
        <p:spPr bwMode="auto">
          <a:xfrm>
            <a:off x="1086925" y="953586"/>
            <a:ext cx="2428807" cy="135915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Інформаційна інфраструктура туризму</a:t>
            </a:r>
            <a:endParaRPr kumimoji="0" lang="uk-UA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076" name="Прямая со стрелкой 2075"/>
          <p:cNvCxnSpPr>
            <a:stCxn id="12" idx="1"/>
            <a:endCxn id="8" idx="3"/>
          </p:cNvCxnSpPr>
          <p:nvPr/>
        </p:nvCxnSpPr>
        <p:spPr>
          <a:xfrm flipH="1">
            <a:off x="3515733" y="3200723"/>
            <a:ext cx="1219859" cy="10916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78" name="Прямая со стрелкой 2077"/>
          <p:cNvCxnSpPr>
            <a:stCxn id="12" idx="0"/>
            <a:endCxn id="24" idx="3"/>
          </p:cNvCxnSpPr>
          <p:nvPr/>
        </p:nvCxnSpPr>
        <p:spPr>
          <a:xfrm flipH="1" flipV="1">
            <a:off x="3515732" y="1633163"/>
            <a:ext cx="2434264" cy="9059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80" name="Прямая со стрелкой 2079"/>
          <p:cNvCxnSpPr>
            <a:stCxn id="12" idx="0"/>
            <a:endCxn id="11" idx="1"/>
          </p:cNvCxnSpPr>
          <p:nvPr/>
        </p:nvCxnSpPr>
        <p:spPr>
          <a:xfrm flipV="1">
            <a:off x="5949996" y="1666102"/>
            <a:ext cx="2285017" cy="8730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85" name="Прямая со стрелкой 2084"/>
          <p:cNvCxnSpPr>
            <a:stCxn id="12" idx="3"/>
            <a:endCxn id="7" idx="1"/>
          </p:cNvCxnSpPr>
          <p:nvPr/>
        </p:nvCxnSpPr>
        <p:spPr>
          <a:xfrm>
            <a:off x="7164399" y="3200723"/>
            <a:ext cx="1066063" cy="10847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90" name="Прямая со стрелкой 2089"/>
          <p:cNvCxnSpPr>
            <a:stCxn id="12" idx="2"/>
            <a:endCxn id="6" idx="0"/>
          </p:cNvCxnSpPr>
          <p:nvPr/>
        </p:nvCxnSpPr>
        <p:spPr>
          <a:xfrm flipH="1">
            <a:off x="5947268" y="3862326"/>
            <a:ext cx="2728" cy="10847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4721" y="2127579"/>
            <a:ext cx="7839075" cy="183379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Доповідь</a:t>
            </a:r>
            <a:r>
              <a:rPr lang="ru-RU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завершено</a:t>
            </a:r>
            <a:br>
              <a:rPr lang="ru-RU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Дякую</a:t>
            </a:r>
            <a:r>
              <a:rPr lang="ru-RU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2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Сипало Юлія Юріївна , 076-18-1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к.е.н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Чорнобаєв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В.В</a:t>
            </a:r>
          </a:p>
          <a:p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sz="quarter" idx="16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uk-UA" dirty="0" smtClean="0"/>
              <a:t>--.06.2022</a:t>
            </a:r>
            <a:endParaRPr lang="ru-RU" dirty="0"/>
          </a:p>
          <a:p>
            <a:endParaRPr lang="ru-RU" dirty="0"/>
          </a:p>
        </p:txBody>
      </p:sp>
      <p:sp>
        <p:nvSpPr>
          <p:cNvPr id="7" name="Объект 13"/>
          <p:cNvSpPr>
            <a:spLocks noGrp="1"/>
          </p:cNvSpPr>
          <p:nvPr>
            <p:ph sz="quarter" idx="15"/>
          </p:nvPr>
        </p:nvSpPr>
        <p:spPr>
          <a:xfrm>
            <a:off x="64221" y="6491997"/>
            <a:ext cx="5873029" cy="336634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1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3F81626F-E2C9-4A61-8976-522E722165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1650" y="363778"/>
            <a:ext cx="6940529" cy="5490789"/>
          </a:xfrm>
        </p:spPr>
        <p:txBody>
          <a:bodyPr lIns="91440" tIns="45720" rIns="91440" bIns="45720" anchor="t">
            <a:noAutofit/>
          </a:bodyPr>
          <a:lstStyle/>
          <a:p>
            <a:endParaRPr lang="uk" b="0" dirty="0">
              <a:ea typeface="+mn-lt"/>
              <a:cs typeface="+mn-lt"/>
            </a:endParaRPr>
          </a:p>
          <a:p>
            <a:r>
              <a:rPr lang="uk" sz="20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Об’єкт </a:t>
            </a:r>
            <a:r>
              <a:rPr lang="uk" sz="20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дослідження</a:t>
            </a:r>
            <a:r>
              <a:rPr lang="uk" sz="20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– </a:t>
            </a:r>
            <a:r>
              <a:rPr lang="ru-RU" sz="20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є </a:t>
            </a:r>
            <a:r>
              <a:rPr lang="ru-RU" sz="2000" b="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процес</a:t>
            </a:r>
            <a:r>
              <a:rPr lang="ru-RU" sz="20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забезпечення</a:t>
            </a:r>
            <a:r>
              <a:rPr lang="ru-RU" sz="20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ефективного</a:t>
            </a:r>
            <a:r>
              <a:rPr lang="ru-RU" sz="20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управління</a:t>
            </a:r>
            <a:r>
              <a:rPr lang="ru-RU" sz="20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підприємницькою</a:t>
            </a:r>
            <a:r>
              <a:rPr lang="ru-RU" sz="20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діяльністю</a:t>
            </a:r>
            <a:r>
              <a:rPr lang="ru-RU" sz="20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туристичного</a:t>
            </a:r>
            <a:r>
              <a:rPr lang="ru-RU" sz="20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бізнесу</a:t>
            </a:r>
            <a:r>
              <a:rPr lang="ru-RU" sz="2000" b="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</a:p>
          <a:p>
            <a:endParaRPr lang="uk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" sz="20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Мета </a:t>
            </a:r>
            <a:r>
              <a:rPr lang="uk" sz="20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роботи - </a:t>
            </a:r>
            <a:r>
              <a:rPr lang="ru-RU" sz="2000" b="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полягає</a:t>
            </a:r>
            <a:r>
              <a:rPr lang="ru-RU" sz="20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в теоретичному </a:t>
            </a:r>
            <a:r>
              <a:rPr lang="ru-RU" sz="2000" b="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обґрунтуванні</a:t>
            </a:r>
            <a:r>
              <a:rPr lang="ru-RU" sz="20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аналізі</a:t>
            </a:r>
            <a:r>
              <a:rPr lang="ru-RU" sz="20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туристичних</a:t>
            </a:r>
            <a:r>
              <a:rPr lang="ru-RU" sz="20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з точки </a:t>
            </a:r>
            <a:r>
              <a:rPr lang="ru-RU" sz="2000" b="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зору</a:t>
            </a:r>
            <a:r>
              <a:rPr lang="ru-RU" sz="20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стратегії</a:t>
            </a:r>
            <a:r>
              <a:rPr lang="ru-RU" sz="20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підвищення</a:t>
            </a:r>
            <a:r>
              <a:rPr lang="ru-RU" sz="20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ефективності</a:t>
            </a:r>
            <a:r>
              <a:rPr lang="ru-RU" sz="20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</a:p>
          <a:p>
            <a:endParaRPr lang="uk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" sz="20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Прикладна цінність дослідження</a:t>
            </a:r>
            <a:r>
              <a:rPr lang="uk" sz="20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uk" sz="2000" b="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полягає</a:t>
            </a:r>
            <a:r>
              <a:rPr lang="ru-RU" sz="20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розробці</a:t>
            </a:r>
            <a:r>
              <a:rPr lang="ru-RU" sz="20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рекомендацій</a:t>
            </a:r>
            <a:r>
              <a:rPr lang="ru-RU" sz="20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обрання</a:t>
            </a:r>
            <a:r>
              <a:rPr lang="ru-RU" sz="20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ефективної</a:t>
            </a:r>
            <a:r>
              <a:rPr lang="ru-RU" sz="20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стратегії</a:t>
            </a:r>
            <a:r>
              <a:rPr lang="ru-RU" sz="20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розвитку</a:t>
            </a:r>
            <a:r>
              <a:rPr lang="ru-RU" sz="20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підприємництва</a:t>
            </a:r>
            <a:r>
              <a:rPr lang="ru-RU" sz="20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надання</a:t>
            </a:r>
            <a:r>
              <a:rPr lang="ru-RU" sz="20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туристичних</a:t>
            </a:r>
            <a:r>
              <a:rPr lang="ru-RU" sz="20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послуг</a:t>
            </a:r>
            <a:r>
              <a:rPr lang="ru-RU" sz="2000" b="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endParaRPr lang="uk" sz="2000" dirty="0">
              <a:cs typeface="Arial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F0B457A-C4D8-487B-B443-B2C1899C0B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Сипало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Ю.Ю. 076-18-1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--.06.2022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5">
            <a:extLst>
              <a:ext uri="{FF2B5EF4-FFF2-40B4-BE49-F238E27FC236}">
                <a16:creationId xmlns="" xmlns:a16="http://schemas.microsoft.com/office/drawing/2014/main" id="{F5B89596-B72D-4907-AFDB-92D7E4BD7A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9156315"/>
              </p:ext>
            </p:extLst>
          </p:nvPr>
        </p:nvGraphicFramePr>
        <p:xfrm>
          <a:off x="7198661" y="1474695"/>
          <a:ext cx="4697505" cy="3908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7" name="TextBox 256">
            <a:extLst>
              <a:ext uri="{FF2B5EF4-FFF2-40B4-BE49-F238E27FC236}">
                <a16:creationId xmlns="" xmlns:a16="http://schemas.microsoft.com/office/drawing/2014/main" id="{914549FC-D800-4881-BE5B-FAB155084763}"/>
              </a:ext>
            </a:extLst>
          </p:cNvPr>
          <p:cNvSpPr txBox="1"/>
          <p:nvPr/>
        </p:nvSpPr>
        <p:spPr>
          <a:xfrm>
            <a:off x="7045698" y="900392"/>
            <a:ext cx="469750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" sz="2000" b="1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Для досягнення зазначеної мети поставлені наступні завдання: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2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8B04DF2-C85F-49B6-AC0B-761EE18AE1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ru-RU" sz="1200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Сипало</a:t>
            </a:r>
            <a:r>
              <a:rPr lang="ru-RU" sz="12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Ю.Ю. 076-18-1 </a:t>
            </a:r>
            <a:r>
              <a:rPr lang="ru-RU" sz="1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// </a:t>
            </a:r>
            <a:r>
              <a:rPr lang="ru-RU" sz="12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--.06.2022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099934"/>
              </p:ext>
            </p:extLst>
          </p:nvPr>
        </p:nvGraphicFramePr>
        <p:xfrm>
          <a:off x="957129" y="1213503"/>
          <a:ext cx="10058401" cy="4647259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2252939"/>
                <a:gridCol w="1950572"/>
                <a:gridCol w="1951630"/>
                <a:gridCol w="1951630"/>
                <a:gridCol w="1951630"/>
              </a:tblGrid>
              <a:tr h="4654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err="1">
                          <a:effectLst/>
                        </a:rPr>
                        <a:t>Назва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країни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2018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2019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2020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2021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/>
                </a:tc>
              </a:tr>
              <a:tr h="5942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</a:rPr>
                        <a:t>Гонг Конг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93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93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93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93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/>
                </a:tc>
              </a:tr>
              <a:tr h="5942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Великобританія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</a:rPr>
                        <a:t>79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78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79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79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/>
                </a:tc>
              </a:tr>
              <a:tr h="5942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Сінгапур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72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</a:rPr>
                        <a:t>74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73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75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/>
                </a:tc>
              </a:tr>
              <a:tr h="6052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Німеччина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68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</a:rPr>
                        <a:t>68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</a:rPr>
                        <a:t>69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69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/>
                </a:tc>
              </a:tr>
              <a:tr h="5942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США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78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80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</a:rPr>
                        <a:t>79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</a:rPr>
                        <a:t>79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/>
                </a:tc>
              </a:tr>
              <a:tr h="5942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Україна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60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60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61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</a:rPr>
                        <a:t>63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/>
                </a:tc>
              </a:tr>
              <a:tr h="6052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Світ в цілому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</a:rPr>
                        <a:t>70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</a:rPr>
                        <a:t>70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70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</a:rPr>
                        <a:t>71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33565" y="336472"/>
            <a:ext cx="65248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Питома вага сфери послуг в економіках провідних країн (у % до ВВП)</a:t>
            </a:r>
            <a:endParaRPr kumimoji="0" lang="uk-UA" alt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959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78272AD-1443-46C1-983C-13AAB410AC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ru-RU" dirty="0" err="1" smtClean="0">
                <a:ea typeface="+mn-lt"/>
                <a:cs typeface="+mn-lt"/>
              </a:rPr>
              <a:t>Сипало</a:t>
            </a:r>
            <a:r>
              <a:rPr lang="ru-RU" dirty="0" smtClean="0">
                <a:ea typeface="+mn-lt"/>
                <a:cs typeface="+mn-lt"/>
              </a:rPr>
              <a:t> Ю.Ю. 076-18-1 // --.06.2022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783266"/>
              </p:ext>
            </p:extLst>
          </p:nvPr>
        </p:nvGraphicFramePr>
        <p:xfrm>
          <a:off x="743485" y="1204957"/>
          <a:ext cx="9759296" cy="4639253"/>
        </p:xfrm>
        <a:graphic>
          <a:graphicData uri="http://schemas.openxmlformats.org/drawingml/2006/table">
            <a:tbl>
              <a:tblPr firstRow="1" firstCol="1" bandRow="1">
                <a:tableStyleId>{18603FDC-E32A-4AB5-989C-0864C3EAD2B8}</a:tableStyleId>
              </a:tblPr>
              <a:tblGrid>
                <a:gridCol w="6181261"/>
                <a:gridCol w="3578035"/>
              </a:tblGrid>
              <a:tr h="11300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err="1">
                          <a:effectLst/>
                        </a:rPr>
                        <a:t>Регіон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Ступінь зростання кількості туристів (у % до 2019 року)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05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Одеська, Миколаївська та Херсонська області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130%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556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курорт Кирилівка (Запорізька область, Азовське море)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155%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556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місто Бердянськ (Запорізька область, Азовське море)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137%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073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приазовські курорти підконтрольної Україні частини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Донеччини (Ялта, </a:t>
                      </a:r>
                      <a:r>
                        <a:rPr lang="uk-UA" sz="1600" dirty="0" err="1">
                          <a:effectLst/>
                        </a:rPr>
                        <a:t>Урзуф</a:t>
                      </a:r>
                      <a:r>
                        <a:rPr lang="uk-UA" sz="1600" dirty="0">
                          <a:effectLst/>
                        </a:rPr>
                        <a:t>, </a:t>
                      </a:r>
                      <a:r>
                        <a:rPr lang="uk-UA" sz="1600" dirty="0" err="1">
                          <a:effectLst/>
                        </a:rPr>
                        <a:t>Білосарайська</a:t>
                      </a:r>
                      <a:r>
                        <a:rPr lang="uk-UA" sz="1600" dirty="0">
                          <a:effectLst/>
                        </a:rPr>
                        <a:t> коса)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200%-270%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57885" y="365960"/>
            <a:ext cx="8955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Зростання кількості туристів у </a:t>
            </a:r>
            <a:r>
              <a:rPr kumimoji="0" lang="uk-UA" alt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дестинаціях</a:t>
            </a: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південних регіонів України у 2020 році </a:t>
            </a:r>
            <a:endParaRPr kumimoji="0" lang="ru-RU" alt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162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Сипало Ю.Ю. 076-18-1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576801"/>
              </p:ext>
            </p:extLst>
          </p:nvPr>
        </p:nvGraphicFramePr>
        <p:xfrm>
          <a:off x="2601948" y="692208"/>
          <a:ext cx="9058543" cy="551555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523969"/>
                <a:gridCol w="4534574"/>
              </a:tblGrid>
              <a:tr h="2888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заснування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13.05.2013 р.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278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Основний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вид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діяльності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79.12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Діяльність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туристичних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операторів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0258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Статутний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капітал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72 671 000 грн.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278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Ключові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особи: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Генеральний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директор —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Юрій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Альба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0258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Співробітники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більше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600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0258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Дочірні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компанії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SkyUp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5452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Офіційний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сайт: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joinup.ua/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6103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Контактна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адреса: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02121,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місто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Київ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вулиця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Харківське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шосе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будинок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201-203,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літера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а,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станція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метро «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Бориспільська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025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Фірмовий лозунг компанії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 </a:t>
                      </a:r>
                      <a:r>
                        <a:rPr lang="uk-UA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Join</a:t>
                      </a: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</a:t>
                      </a: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 І цілого світу мало!».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02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власності</a:t>
                      </a: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Недержавна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власність</a:t>
                      </a: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27" y="2248961"/>
            <a:ext cx="1880566" cy="18722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80538" y="181628"/>
            <a:ext cx="7554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Загальна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характеристика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 туристичної фірми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Join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UP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8359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Сипало Ю.Ю. 076-18-1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65188288"/>
              </p:ext>
            </p:extLst>
          </p:nvPr>
        </p:nvGraphicFramePr>
        <p:xfrm>
          <a:off x="2361488" y="1310613"/>
          <a:ext cx="7469024" cy="4161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55719" y="375187"/>
            <a:ext cx="84233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Переваги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туристичного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оператора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Join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UP!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007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uk-UA" dirty="0" smtClean="0"/>
              <a:t>Сипало Ю.Ю. 076-18-1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3631963" y="2815838"/>
            <a:ext cx="664862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67940" y="1637786"/>
            <a:ext cx="687724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875849426"/>
              </p:ext>
            </p:extLst>
          </p:nvPr>
        </p:nvGraphicFramePr>
        <p:xfrm>
          <a:off x="1999717" y="1170774"/>
          <a:ext cx="8725256" cy="4486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38243" y="361863"/>
            <a:ext cx="93576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Топ-5 країн, куди відправлялись клієнти туроператора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Join UP!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2020 році</a:t>
            </a: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uk-UA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99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79D868C-4AFD-424B-B0E2-3C5737B92E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ru-RU" sz="1400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Сипало</a:t>
            </a:r>
            <a:r>
              <a:rPr lang="ru-RU" sz="14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Ю.Ю. 076-18-1 // --.06.2022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B8A0140-6080-48D9-8346-994D949D9D71}"/>
              </a:ext>
            </a:extLst>
          </p:cNvPr>
          <p:cNvSpPr txBox="1"/>
          <p:nvPr/>
        </p:nvSpPr>
        <p:spPr>
          <a:xfrm>
            <a:off x="8077200" y="293145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 dirty="0">
              <a:cs typeface="Arial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508028"/>
              </p:ext>
            </p:extLst>
          </p:nvPr>
        </p:nvGraphicFramePr>
        <p:xfrm>
          <a:off x="1247686" y="609268"/>
          <a:ext cx="8631252" cy="5172012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4315175"/>
                <a:gridCol w="4316077"/>
              </a:tblGrid>
              <a:tr h="2054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Відгуки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користувачів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Android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Відгуки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користувачів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IOS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542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реєстрації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потрібно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ввести номер телефону і ввести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отримане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СМС в поле.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Тричі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вводив номер і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жодного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смс за 5 годин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Просто нуль не можна тут поставити Додаток глючить. Зайти неможливо. Ось і 0 - це оцінка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79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Додаток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жахливий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декілька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опцій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пошуку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Інформації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показує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мало. Не рекомендую.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працює авторизація. Не приходить смс з кодом для авторизації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79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працює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день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ні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Безкорисний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Рейс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Skyup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затриманий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9 годин. Через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додаток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було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жодного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попередження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542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Незручно користуватися.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можу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авторизуватися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Не приходить смс на номер телефону.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Видаляла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встановлювала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знов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додаток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нічого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змінилося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79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шукає тури Пошук працює некоректно.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Нічого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крім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Єгипту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завантажує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Не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можу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змінити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звідки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який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потрібен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тур, коли обираю не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Єгипет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542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Незрозумілий функціонал додатку. В описі є «підбір туру». Але треба ввести код туру і нема можливості підбору.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Глючить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постійно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Неможливо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нічого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знайти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весь час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пише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помилка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073139" y="140524"/>
            <a:ext cx="90664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Відгуки користувачів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Android</a:t>
            </a: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IOS</a:t>
            </a: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додаток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Join</a:t>
            </a: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</a:t>
            </a: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kumimoji="0" lang="uk-UA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28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3C6187D-F100-47E5-AA8D-4EC8F3D715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Сипало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Ю.Ю. 076-18-1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--.06.2022</a:t>
            </a:r>
            <a:endParaRPr lang="ru-RU" sz="14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endParaRPr lang="ru-RU" dirty="0">
              <a:cs typeface="Arial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10198" y="163224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225131627"/>
              </p:ext>
            </p:extLst>
          </p:nvPr>
        </p:nvGraphicFramePr>
        <p:xfrm>
          <a:off x="1589518" y="1263525"/>
          <a:ext cx="8725256" cy="4692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91926" y="447097"/>
            <a:ext cx="65204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Статистика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відгуків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клієнтів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туроператора «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Join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UP!» 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62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DNU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35F8E"/>
      </a:accent2>
      <a:accent3>
        <a:srgbClr val="70AD47"/>
      </a:accent3>
      <a:accent4>
        <a:srgbClr val="093864"/>
      </a:accent4>
      <a:accent5>
        <a:srgbClr val="ED7D31"/>
      </a:accent5>
      <a:accent6>
        <a:srgbClr val="FFC000"/>
      </a:accent6>
      <a:hlink>
        <a:srgbClr val="5B9BD5"/>
      </a:hlink>
      <a:folHlink>
        <a:srgbClr val="70AD47"/>
      </a:folHlink>
    </a:clrScheme>
    <a:fontScheme name="DNU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718</Words>
  <Application>Microsoft Office PowerPoint</Application>
  <PresentationFormat>Произвольный</PresentationFormat>
  <Paragraphs>144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Підвищення ефективності діяльності підприємства сфери послуг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Доповідь завершено 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</cp:lastModifiedBy>
  <cp:revision>1046</cp:revision>
  <dcterms:created xsi:type="dcterms:W3CDTF">2018-01-06T22:34:48Z</dcterms:created>
  <dcterms:modified xsi:type="dcterms:W3CDTF">2022-07-13T12:25:24Z</dcterms:modified>
</cp:coreProperties>
</file>