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411D80-8F8D-476D-8CBD-A83035A90D38}">
  <a:tblStyle styleId="{A6411D80-8F8D-476D-8CBD-A83035A90D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1e500a3f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1e500a3f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1e500a3f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1e500a3f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1e500a3f4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1e500a3f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e500a3f4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e500a3f4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1ef271c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1ef271c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1ef271c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1ef271c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1ef271c7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1ef271c7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1ef271c7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1ef271c7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1ef271c7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1ef271c7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1ef271c7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1ef271c7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1ef271c7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1ef271c7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1e500a3f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1e500a3f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1ef271c7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1ef271c7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1ef271c7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1ef271c7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1e500a3f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1e500a3f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1e500a3f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1e500a3f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1e500a3f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1e500a3f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1e500a3f4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1e500a3f4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1e500a3f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1e500a3f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1e500a3f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1e500a3f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1e500a3f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1e500a3f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1.jpg"/><Relationship Id="rId5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25" y="1730100"/>
            <a:ext cx="6016450" cy="27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530" y="2021575"/>
            <a:ext cx="6181795" cy="27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672925" y="965825"/>
            <a:ext cx="594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Місцезнаходження котеджного містечка “Greenbay”, офісної будівлі та план ділянок котеджів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00" y="152400"/>
            <a:ext cx="8080200" cy="441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1603350" y="4460400"/>
            <a:ext cx="59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Принципова схема керуючого обладнання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-269575"/>
            <a:ext cx="9024776" cy="56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7466100" y="3787125"/>
            <a:ext cx="1525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Побудована модель мережі  підприємства в Packet Tracer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75" y="1416500"/>
            <a:ext cx="6348676" cy="30185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363" y="1974050"/>
            <a:ext cx="6169275" cy="28964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4825" y="1416500"/>
            <a:ext cx="5880675" cy="27556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4"/>
          <p:cNvSpPr txBox="1"/>
          <p:nvPr/>
        </p:nvSpPr>
        <p:spPr>
          <a:xfrm>
            <a:off x="1603350" y="396975"/>
            <a:ext cx="5937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Результат перевірки Kiva_Server HTTP, Kiva_Raspberry6.1 та Kiva_Server DNS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2225" y="625725"/>
            <a:ext cx="558165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600" y="3633975"/>
            <a:ext cx="2819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440825" y="1593675"/>
            <a:ext cx="233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Результат налаштування маршрутизаторів на підтримку служби ААА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75" y="625725"/>
            <a:ext cx="59340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5950" y="1935150"/>
            <a:ext cx="565785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/>
          <p:nvPr/>
        </p:nvSpPr>
        <p:spPr>
          <a:xfrm>
            <a:off x="6352150" y="741700"/>
            <a:ext cx="2577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Результат налаштування мереж VLAN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50" y="752225"/>
            <a:ext cx="1962500" cy="40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900" y="794300"/>
            <a:ext cx="1962500" cy="419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7687" y="1758225"/>
            <a:ext cx="2268625" cy="31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2965225" y="867925"/>
            <a:ext cx="360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Створення проекту у додатку Blynk та повідомлення про надсилання токену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75" y="650425"/>
            <a:ext cx="2108150" cy="442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4350" y="1993875"/>
            <a:ext cx="248602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1450" y="1951025"/>
            <a:ext cx="25527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3449125" y="836350"/>
            <a:ext cx="479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 Інтерфейс пустого проекту та заповненого елементами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550" y="909725"/>
            <a:ext cx="541972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000" y="2971350"/>
            <a:ext cx="3076750" cy="179960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861575" y="1562150"/>
            <a:ext cx="165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Результат успіху компіляції скетчу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249538"/>
            <a:ext cx="4409775" cy="47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7550" y="4434100"/>
            <a:ext cx="4020076" cy="4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4944788" y="1078275"/>
            <a:ext cx="3885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Блок-схеми 3 режимів праці та схема роботи передачі  json файлу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 b="1509" l="-21568" r="12966" t="-10110"/>
          <a:stretch/>
        </p:blipFill>
        <p:spPr>
          <a:xfrm>
            <a:off x="2508525" y="226025"/>
            <a:ext cx="5191125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 txBox="1"/>
          <p:nvPr/>
        </p:nvSpPr>
        <p:spPr>
          <a:xfrm>
            <a:off x="251500" y="1719900"/>
            <a:ext cx="3187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Створення повідомлення у форматі Json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25" y="1328175"/>
            <a:ext cx="3619150" cy="35348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648" y="1328175"/>
            <a:ext cx="3771577" cy="35348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4"/>
          <p:cNvSpPr txBox="1"/>
          <p:nvPr/>
        </p:nvSpPr>
        <p:spPr>
          <a:xfrm>
            <a:off x="0" y="65467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План 1 та 2 поверху офісної будівлі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50" y="341725"/>
            <a:ext cx="4981575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/>
        </p:nvSpPr>
        <p:spPr>
          <a:xfrm>
            <a:off x="6040100" y="1982875"/>
            <a:ext cx="249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Зв'язок контролеру з мобільним додатком Blynk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650" y="221463"/>
            <a:ext cx="3297875" cy="47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1282300" y="2414125"/>
            <a:ext cx="259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Організація автоматизованого поливу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3175" rtl="0" algn="ctr">
              <a:lnSpc>
                <a:spcPct val="150000"/>
              </a:lnSpc>
              <a:spcBef>
                <a:spcPts val="0"/>
              </a:spcBef>
              <a:spcAft>
                <a:spcPts val="65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Організаційна структура мережі офісу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913" y="245150"/>
            <a:ext cx="5426183" cy="40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750" y="550200"/>
            <a:ext cx="6000975" cy="44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267000" y="1365900"/>
            <a:ext cx="204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Топологія існуючої мережі підприємства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150" y="152400"/>
            <a:ext cx="4897606" cy="4838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17"/>
          <p:cNvSpPr txBox="1"/>
          <p:nvPr/>
        </p:nvSpPr>
        <p:spPr>
          <a:xfrm>
            <a:off x="504075" y="1463550"/>
            <a:ext cx="2989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Структурна схема комплексу технічних засобів комп’ютерної мережі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1482075"/>
            <a:ext cx="70866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3565425" y="974225"/>
            <a:ext cx="593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892550" y="757750"/>
            <a:ext cx="535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Структурна схема комп’ютерної системи поливу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9144000" cy="257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6" name="Google Shape;126;p19"/>
          <p:cNvGraphicFramePr/>
          <p:nvPr/>
        </p:nvGraphicFramePr>
        <p:xfrm>
          <a:off x="545400" y="101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{A6411D80-8F8D-476D-8CBD-A83035A90D38}</a:tableStyleId>
              </a:tblPr>
              <a:tblGrid>
                <a:gridCol w="1342200"/>
                <a:gridCol w="1342200"/>
                <a:gridCol w="1342200"/>
                <a:gridCol w="1342200"/>
                <a:gridCol w="1342200"/>
                <a:gridCol w="1342200"/>
              </a:tblGrid>
              <a:tr h="815050"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Найменування інформації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Ідентифікатор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Функція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сигналу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8350"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Датчик вологи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DUBV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Контр.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Аналоговий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мА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Google Shape;127;p19"/>
          <p:cNvGraphicFramePr/>
          <p:nvPr/>
        </p:nvGraphicFramePr>
        <p:xfrm>
          <a:off x="513500" y="272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{A6411D80-8F8D-476D-8CBD-A83035A90D38}</a:tableStyleId>
              </a:tblPr>
              <a:tblGrid>
                <a:gridCol w="1342200"/>
                <a:gridCol w="1342200"/>
                <a:gridCol w="1342200"/>
                <a:gridCol w="1342200"/>
                <a:gridCol w="1342200"/>
                <a:gridCol w="1342200"/>
              </a:tblGrid>
              <a:tr h="462275"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Найменування інформації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Ідентифікатор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Функція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Вид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сигналу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25"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Реле (відкриття/закриття)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N1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Дискр.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5В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25"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Реле (вмикання/вимикання)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Дискр.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17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12В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" name="Google Shape;128;p19"/>
          <p:cNvSpPr txBox="1"/>
          <p:nvPr/>
        </p:nvSpPr>
        <p:spPr>
          <a:xfrm>
            <a:off x="1603350" y="289925"/>
            <a:ext cx="593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Розрахунок вхідних та вихідних сигналів для пристрою керування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4207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6204175" y="0"/>
            <a:ext cx="29397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6364975" y="2110050"/>
            <a:ext cx="2618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Wi-Fi модуль ESP32 WROVER 4MB з модулем розробника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7800" y="339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17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Структурна схема комп’ютерної системи</a:t>
            </a:r>
            <a:endParaRPr sz="1600"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026" y="757625"/>
            <a:ext cx="6815575" cy="41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