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9" r:id="rId2"/>
    <p:sldId id="305" r:id="rId3"/>
    <p:sldId id="306" r:id="rId4"/>
    <p:sldId id="315" r:id="rId5"/>
    <p:sldId id="304" r:id="rId6"/>
    <p:sldId id="308" r:id="rId7"/>
    <p:sldId id="310" r:id="rId8"/>
    <p:sldId id="317" r:id="rId9"/>
    <p:sldId id="319" r:id="rId10"/>
    <p:sldId id="316" r:id="rId11"/>
    <p:sldId id="309" r:id="rId12"/>
    <p:sldId id="30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  <a:srgbClr val="008080"/>
    <a:srgbClr val="00CC99"/>
    <a:srgbClr val="FF6699"/>
    <a:srgbClr val="70AD47"/>
    <a:srgbClr val="D5E3CF"/>
    <a:srgbClr val="EBF1E9"/>
    <a:srgbClr val="F2F2F2"/>
    <a:srgbClr val="F4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23970-4AB0-C31C-36F3-83B48338E871}" v="3136" dt="2021-06-13T19:31:47.739"/>
    <p1510:client id="{DD4DA347-2E7F-4E4B-904E-62E9B849A913}" v="3" dt="2021-06-13T11:43:30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>
        <p:scale>
          <a:sx n="81" d="100"/>
          <a:sy n="81" d="100"/>
        </p:scale>
        <p:origin x="-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D9320-8280-4537-AD8D-45314367823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47119E4-93A5-4EE2-A791-CC049E3B2093}">
      <dgm:prSet phldrT="[Текст]" phldr="0"/>
      <dgm:spPr/>
      <dgm:t>
        <a:bodyPr/>
        <a:lstStyle/>
        <a:p>
          <a:pPr rtl="0"/>
          <a:r>
            <a:rPr lang="uk" dirty="0" smtClean="0">
              <a:latin typeface="Arial"/>
            </a:rPr>
            <a:t>Дослідити </a:t>
          </a:r>
          <a:r>
            <a:rPr lang="uk" dirty="0" smtClean="0"/>
            <a:t>сучасний </a:t>
          </a:r>
          <a:r>
            <a:rPr lang="uk" dirty="0"/>
            <a:t>стан </a:t>
          </a:r>
          <a:r>
            <a:rPr lang="uk" dirty="0" smtClean="0"/>
            <a:t>виборчої системи  в Україні, її принципи</a:t>
          </a:r>
          <a:endParaRPr lang="ru-RU" dirty="0"/>
        </a:p>
      </dgm:t>
    </dgm:pt>
    <dgm:pt modelId="{82BF3C03-3B81-4245-B0BD-152F2EBCC0DF}" type="parTrans" cxnId="{DA7C686D-94A8-4AB8-BF14-966603F621A4}">
      <dgm:prSet/>
      <dgm:spPr/>
      <dgm:t>
        <a:bodyPr/>
        <a:lstStyle/>
        <a:p>
          <a:endParaRPr lang="ru-RU"/>
        </a:p>
      </dgm:t>
    </dgm:pt>
    <dgm:pt modelId="{141528BB-4415-4ED8-85CC-AEBFCDF92067}" type="sibTrans" cxnId="{DA7C686D-94A8-4AB8-BF14-966603F621A4}">
      <dgm:prSet/>
      <dgm:spPr/>
      <dgm:t>
        <a:bodyPr/>
        <a:lstStyle/>
        <a:p>
          <a:endParaRPr lang="ru-RU"/>
        </a:p>
      </dgm:t>
    </dgm:pt>
    <dgm:pt modelId="{72A4F1C3-1C60-427A-8417-64D69B3BB5EA}">
      <dgm:prSet phldrT="[Текст]" phldr="0"/>
      <dgm:spPr>
        <a:solidFill>
          <a:schemeClr val="accent6"/>
        </a:solidFill>
      </dgm:spPr>
      <dgm:t>
        <a:bodyPr/>
        <a:lstStyle/>
        <a:p>
          <a:pPr rtl="0"/>
          <a:r>
            <a:rPr lang="uk" dirty="0" smtClean="0">
              <a:latin typeface="Arial"/>
            </a:rPr>
            <a:t>Надати</a:t>
          </a:r>
          <a:r>
            <a:rPr lang="uk" dirty="0" smtClean="0"/>
            <a:t> </a:t>
          </a:r>
          <a:r>
            <a:rPr lang="uk" dirty="0"/>
            <a:t>загальну характеристику </a:t>
          </a:r>
          <a:r>
            <a:rPr lang="uk" dirty="0" smtClean="0"/>
            <a:t>Павлоградській територіальній громаді</a:t>
          </a:r>
          <a:endParaRPr lang="ru-RU" dirty="0"/>
        </a:p>
      </dgm:t>
    </dgm:pt>
    <dgm:pt modelId="{BF7FC55A-D8F8-4BBF-A999-58BD60578125}" type="parTrans" cxnId="{33E688DF-23CC-4475-8877-C7FE626C7E60}">
      <dgm:prSet/>
      <dgm:spPr/>
      <dgm:t>
        <a:bodyPr/>
        <a:lstStyle/>
        <a:p>
          <a:endParaRPr lang="ru-RU"/>
        </a:p>
      </dgm:t>
    </dgm:pt>
    <dgm:pt modelId="{0F00C3E0-65F7-4745-B696-59AE46C8CC9A}" type="sibTrans" cxnId="{33E688DF-23CC-4475-8877-C7FE626C7E60}">
      <dgm:prSet/>
      <dgm:spPr/>
      <dgm:t>
        <a:bodyPr/>
        <a:lstStyle/>
        <a:p>
          <a:endParaRPr lang="ru-RU"/>
        </a:p>
      </dgm:t>
    </dgm:pt>
    <dgm:pt modelId="{7DA39ACA-1E44-4E7C-B744-597E6ADD1C18}">
      <dgm:prSet phldrT="[Текст]" phldr="0"/>
      <dgm:spPr/>
      <dgm:t>
        <a:bodyPr/>
        <a:lstStyle/>
        <a:p>
          <a:pPr rtl="0"/>
          <a:r>
            <a:rPr lang="uk" dirty="0" smtClean="0">
              <a:latin typeface="Arial"/>
            </a:rPr>
            <a:t>Здійснити</a:t>
          </a:r>
          <a:r>
            <a:rPr lang="uk" dirty="0" smtClean="0"/>
            <a:t> аналіз виборчих систем держав, які застосовують прогресивні методи електроного голосування</a:t>
          </a:r>
          <a:endParaRPr lang="ru-RU" dirty="0"/>
        </a:p>
      </dgm:t>
    </dgm:pt>
    <dgm:pt modelId="{013A20A7-0121-4E48-9744-E9588F36FC69}" type="parTrans" cxnId="{A53477E5-CCA4-45EB-91F0-CC003B8F1B5D}">
      <dgm:prSet/>
      <dgm:spPr/>
      <dgm:t>
        <a:bodyPr/>
        <a:lstStyle/>
        <a:p>
          <a:endParaRPr lang="ru-RU"/>
        </a:p>
      </dgm:t>
    </dgm:pt>
    <dgm:pt modelId="{961DCB4F-CD61-42BF-AC50-9ADAD5DCDD4B}" type="sibTrans" cxnId="{A53477E5-CCA4-45EB-91F0-CC003B8F1B5D}">
      <dgm:prSet/>
      <dgm:spPr/>
      <dgm:t>
        <a:bodyPr/>
        <a:lstStyle/>
        <a:p>
          <a:endParaRPr lang="ru-RU"/>
        </a:p>
      </dgm:t>
    </dgm:pt>
    <dgm:pt modelId="{C3C98FD8-61EF-4DE7-B4E0-5074DC5FEAF0}">
      <dgm:prSet phldrT="[Текст]" phldr="0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ru-RU" dirty="0" smtClean="0">
              <a:latin typeface="Arial"/>
            </a:rPr>
            <a:t>Р</a:t>
          </a:r>
          <a:r>
            <a:rPr lang="uk" dirty="0" smtClean="0">
              <a:latin typeface="Arial"/>
            </a:rPr>
            <a:t>озглянути заходи втілення е-голосування в Україні.</a:t>
          </a:r>
          <a:endParaRPr lang="ru-RU" dirty="0"/>
        </a:p>
      </dgm:t>
    </dgm:pt>
    <dgm:pt modelId="{0ED88808-FC41-4D1C-9A40-6E3E38540407}" type="parTrans" cxnId="{E769CE62-CEBC-4C29-AC88-6076C0AEBAF2}">
      <dgm:prSet/>
      <dgm:spPr/>
      <dgm:t>
        <a:bodyPr/>
        <a:lstStyle/>
        <a:p>
          <a:endParaRPr lang="ru-RU"/>
        </a:p>
      </dgm:t>
    </dgm:pt>
    <dgm:pt modelId="{E10C85EB-0DB1-47EA-B5D0-B0708C481D7F}" type="sibTrans" cxnId="{E769CE62-CEBC-4C29-AC88-6076C0AEBAF2}">
      <dgm:prSet/>
      <dgm:spPr/>
      <dgm:t>
        <a:bodyPr/>
        <a:lstStyle/>
        <a:p>
          <a:endParaRPr lang="ru-RU"/>
        </a:p>
      </dgm:t>
    </dgm:pt>
    <dgm:pt modelId="{627E4169-D13C-462F-8448-BE898F2FFEFD}" type="pres">
      <dgm:prSet presAssocID="{994D9320-8280-4537-AD8D-4531436782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6BF373-004C-4907-BCA3-AC2FB983868E}" type="pres">
      <dgm:prSet presAssocID="{D47119E4-93A5-4EE2-A791-CC049E3B20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A1528-FC50-440F-84F2-BB98795EC270}" type="pres">
      <dgm:prSet presAssocID="{141528BB-4415-4ED8-85CC-AEBFCDF92067}" presName="sibTrans" presStyleCnt="0"/>
      <dgm:spPr/>
    </dgm:pt>
    <dgm:pt modelId="{F859CA4E-8A8C-4584-9A5D-466AEA20AB00}" type="pres">
      <dgm:prSet presAssocID="{72A4F1C3-1C60-427A-8417-64D69B3BB5E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F96F-FB47-45A1-BB86-2F418DECAD5A}" type="pres">
      <dgm:prSet presAssocID="{0F00C3E0-65F7-4745-B696-59AE46C8CC9A}" presName="sibTrans" presStyleCnt="0"/>
      <dgm:spPr/>
    </dgm:pt>
    <dgm:pt modelId="{3443A07A-787D-497C-AA69-56522EEBD585}" type="pres">
      <dgm:prSet presAssocID="{7DA39ACA-1E44-4E7C-B744-597E6ADD1C18}" presName="node" presStyleLbl="node1" presStyleIdx="2" presStyleCnt="4" custLinFactNeighborX="-1840" custLinFactNeighborY="26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39D91-FE0A-4660-A42D-7409BEDBF044}" type="pres">
      <dgm:prSet presAssocID="{961DCB4F-CD61-42BF-AC50-9ADAD5DCDD4B}" presName="sibTrans" presStyleCnt="0"/>
      <dgm:spPr/>
    </dgm:pt>
    <dgm:pt modelId="{27AB2104-4C49-4D87-9292-20EEB32788A0}" type="pres">
      <dgm:prSet presAssocID="{C3C98FD8-61EF-4DE7-B4E0-5074DC5FEAF0}" presName="node" presStyleLbl="node1" presStyleIdx="3" presStyleCnt="4" custLinFactNeighborY="27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D22AE-54DE-409B-9FEF-EBB869551879}" type="presOf" srcId="{C3C98FD8-61EF-4DE7-B4E0-5074DC5FEAF0}" destId="{27AB2104-4C49-4D87-9292-20EEB32788A0}" srcOrd="0" destOrd="0" presId="urn:microsoft.com/office/officeart/2005/8/layout/default"/>
    <dgm:cxn modelId="{E769CE62-CEBC-4C29-AC88-6076C0AEBAF2}" srcId="{994D9320-8280-4537-AD8D-453143678230}" destId="{C3C98FD8-61EF-4DE7-B4E0-5074DC5FEAF0}" srcOrd="3" destOrd="0" parTransId="{0ED88808-FC41-4D1C-9A40-6E3E38540407}" sibTransId="{E10C85EB-0DB1-47EA-B5D0-B0708C481D7F}"/>
    <dgm:cxn modelId="{17836814-A85E-4C59-A9A4-E695859A9A56}" type="presOf" srcId="{D47119E4-93A5-4EE2-A791-CC049E3B2093}" destId="{266BF373-004C-4907-BCA3-AC2FB983868E}" srcOrd="0" destOrd="0" presId="urn:microsoft.com/office/officeart/2005/8/layout/default"/>
    <dgm:cxn modelId="{DA7C686D-94A8-4AB8-BF14-966603F621A4}" srcId="{994D9320-8280-4537-AD8D-453143678230}" destId="{D47119E4-93A5-4EE2-A791-CC049E3B2093}" srcOrd="0" destOrd="0" parTransId="{82BF3C03-3B81-4245-B0BD-152F2EBCC0DF}" sibTransId="{141528BB-4415-4ED8-85CC-AEBFCDF92067}"/>
    <dgm:cxn modelId="{C56C21D3-DAE5-4B73-BD4B-3424643469CC}" type="presOf" srcId="{994D9320-8280-4537-AD8D-453143678230}" destId="{627E4169-D13C-462F-8448-BE898F2FFEFD}" srcOrd="0" destOrd="0" presId="urn:microsoft.com/office/officeart/2005/8/layout/default"/>
    <dgm:cxn modelId="{33E688DF-23CC-4475-8877-C7FE626C7E60}" srcId="{994D9320-8280-4537-AD8D-453143678230}" destId="{72A4F1C3-1C60-427A-8417-64D69B3BB5EA}" srcOrd="1" destOrd="0" parTransId="{BF7FC55A-D8F8-4BBF-A999-58BD60578125}" sibTransId="{0F00C3E0-65F7-4745-B696-59AE46C8CC9A}"/>
    <dgm:cxn modelId="{2FA3A75E-E835-47AF-B87F-3D79DBF32DA7}" type="presOf" srcId="{72A4F1C3-1C60-427A-8417-64D69B3BB5EA}" destId="{F859CA4E-8A8C-4584-9A5D-466AEA20AB00}" srcOrd="0" destOrd="0" presId="urn:microsoft.com/office/officeart/2005/8/layout/default"/>
    <dgm:cxn modelId="{A53477E5-CCA4-45EB-91F0-CC003B8F1B5D}" srcId="{994D9320-8280-4537-AD8D-453143678230}" destId="{7DA39ACA-1E44-4E7C-B744-597E6ADD1C18}" srcOrd="2" destOrd="0" parTransId="{013A20A7-0121-4E48-9744-E9588F36FC69}" sibTransId="{961DCB4F-CD61-42BF-AC50-9ADAD5DCDD4B}"/>
    <dgm:cxn modelId="{31415D64-986B-4DE4-9B83-DC2B266FDB01}" type="presOf" srcId="{7DA39ACA-1E44-4E7C-B744-597E6ADD1C18}" destId="{3443A07A-787D-497C-AA69-56522EEBD585}" srcOrd="0" destOrd="0" presId="urn:microsoft.com/office/officeart/2005/8/layout/default"/>
    <dgm:cxn modelId="{97E8AA5C-8F81-4419-932B-FF943765F0AD}" type="presParOf" srcId="{627E4169-D13C-462F-8448-BE898F2FFEFD}" destId="{266BF373-004C-4907-BCA3-AC2FB983868E}" srcOrd="0" destOrd="0" presId="urn:microsoft.com/office/officeart/2005/8/layout/default"/>
    <dgm:cxn modelId="{0061FBD3-7175-4F1E-8E4E-0CD543EF614E}" type="presParOf" srcId="{627E4169-D13C-462F-8448-BE898F2FFEFD}" destId="{265A1528-FC50-440F-84F2-BB98795EC270}" srcOrd="1" destOrd="0" presId="urn:microsoft.com/office/officeart/2005/8/layout/default"/>
    <dgm:cxn modelId="{9F249F5C-49EE-437B-B60B-C79BE2D67A8E}" type="presParOf" srcId="{627E4169-D13C-462F-8448-BE898F2FFEFD}" destId="{F859CA4E-8A8C-4584-9A5D-466AEA20AB00}" srcOrd="2" destOrd="0" presId="urn:microsoft.com/office/officeart/2005/8/layout/default"/>
    <dgm:cxn modelId="{71ACD906-EC80-4F1D-AE2A-086EAEF9460F}" type="presParOf" srcId="{627E4169-D13C-462F-8448-BE898F2FFEFD}" destId="{08E1F96F-FB47-45A1-BB86-2F418DECAD5A}" srcOrd="3" destOrd="0" presId="urn:microsoft.com/office/officeart/2005/8/layout/default"/>
    <dgm:cxn modelId="{97EC62DF-1C18-439E-8BF6-ACC679A5092C}" type="presParOf" srcId="{627E4169-D13C-462F-8448-BE898F2FFEFD}" destId="{3443A07A-787D-497C-AA69-56522EEBD585}" srcOrd="4" destOrd="0" presId="urn:microsoft.com/office/officeart/2005/8/layout/default"/>
    <dgm:cxn modelId="{BF885D17-C92F-403B-BBB5-FC622087064E}" type="presParOf" srcId="{627E4169-D13C-462F-8448-BE898F2FFEFD}" destId="{3BC39D91-FE0A-4660-A42D-7409BEDBF044}" srcOrd="5" destOrd="0" presId="urn:microsoft.com/office/officeart/2005/8/layout/default"/>
    <dgm:cxn modelId="{0DFDE78E-0C58-4969-95C5-3AFC13EAB3AF}" type="presParOf" srcId="{627E4169-D13C-462F-8448-BE898F2FFEFD}" destId="{27AB2104-4C49-4D87-9292-20EEB32788A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3AFA26-E88F-4C16-A791-24BA1AF1179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0D83F4-4369-47A7-ABD0-F1162CBB8AC1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uk-UA" sz="1400" b="1" dirty="0" smtClean="0"/>
            <a:t>Вибори як політичний інститут забезпечення представницької демократії</a:t>
          </a:r>
          <a:r>
            <a:rPr lang="uk-UA" sz="1400" dirty="0" smtClean="0"/>
            <a:t>.</a:t>
          </a:r>
          <a:endParaRPr lang="ru-RU" sz="1400" dirty="0"/>
        </a:p>
      </dgm:t>
    </dgm:pt>
    <dgm:pt modelId="{10746C61-CE4F-4E1A-BAEC-0ADC35F26D51}" type="sibTrans" cxnId="{383EF236-EABE-41B1-873F-89B5D86E04EB}">
      <dgm:prSet/>
      <dgm:spPr/>
      <dgm:t>
        <a:bodyPr/>
        <a:lstStyle/>
        <a:p>
          <a:endParaRPr lang="ru-RU"/>
        </a:p>
      </dgm:t>
    </dgm:pt>
    <dgm:pt modelId="{0B4EB216-1F0D-422B-B9EB-1AFCDAC8C0E4}" type="parTrans" cxnId="{383EF236-EABE-41B1-873F-89B5D86E04EB}">
      <dgm:prSet/>
      <dgm:spPr/>
      <dgm:t>
        <a:bodyPr/>
        <a:lstStyle/>
        <a:p>
          <a:endParaRPr lang="ru-RU"/>
        </a:p>
      </dgm:t>
    </dgm:pt>
    <dgm:pt modelId="{80ED3366-C29C-46D7-B889-52835C0D3BA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1400" dirty="0" smtClean="0"/>
            <a:t>Демокра́тія,— політичний режим, за якого єдиним легітимним джерелом влади в державі визнається її народ.</a:t>
          </a:r>
          <a:endParaRPr lang="en-US" sz="1400" dirty="0"/>
        </a:p>
      </dgm:t>
    </dgm:pt>
    <dgm:pt modelId="{13B7AB33-C209-4FC7-89FD-B0BAE4A2E24B}" type="parTrans" cxnId="{C002FD56-CBD4-419C-851F-6F3BCFB4566A}">
      <dgm:prSet/>
      <dgm:spPr/>
      <dgm:t>
        <a:bodyPr/>
        <a:lstStyle/>
        <a:p>
          <a:endParaRPr lang="ru-RU"/>
        </a:p>
      </dgm:t>
    </dgm:pt>
    <dgm:pt modelId="{046526D6-AB7B-4B57-BE14-4264C7A19947}" type="sibTrans" cxnId="{C002FD56-CBD4-419C-851F-6F3BCFB4566A}">
      <dgm:prSet/>
      <dgm:spPr/>
      <dgm:t>
        <a:bodyPr/>
        <a:lstStyle/>
        <a:p>
          <a:endParaRPr lang="ru-RU"/>
        </a:p>
      </dgm:t>
    </dgm:pt>
    <dgm:pt modelId="{A16CE320-FBA3-4FA0-A202-5F7817869FA4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1400" dirty="0" smtClean="0"/>
            <a:t>Демокра́тія-передбачає вільне волевиявлення народом своїх конституційних прав</a:t>
          </a:r>
          <a:endParaRPr lang="en-US" sz="1400" dirty="0"/>
        </a:p>
      </dgm:t>
    </dgm:pt>
    <dgm:pt modelId="{E5AC374A-5B78-4E2C-BB4F-912A17DB91A5}" type="parTrans" cxnId="{DB97648A-6CCD-4C86-B134-EC83A4FAFDF2}">
      <dgm:prSet/>
      <dgm:spPr/>
      <dgm:t>
        <a:bodyPr/>
        <a:lstStyle/>
        <a:p>
          <a:endParaRPr lang="ru-RU"/>
        </a:p>
      </dgm:t>
    </dgm:pt>
    <dgm:pt modelId="{170434D7-1FDB-4B93-85A8-E2AD6046A608}" type="sibTrans" cxnId="{DB97648A-6CCD-4C86-B134-EC83A4FAFDF2}">
      <dgm:prSet/>
      <dgm:spPr/>
      <dgm:t>
        <a:bodyPr/>
        <a:lstStyle/>
        <a:p>
          <a:endParaRPr lang="ru-RU"/>
        </a:p>
      </dgm:t>
    </dgm:pt>
    <dgm:pt modelId="{574AD3FF-99E2-4FF1-B71A-7DF325FAC55D}">
      <dgm:prSet custT="1"/>
      <dgm:spPr>
        <a:solidFill>
          <a:schemeClr val="accent6"/>
        </a:solidFill>
      </dgm:spPr>
      <dgm:t>
        <a:bodyPr/>
        <a:lstStyle/>
        <a:p>
          <a:r>
            <a:rPr lang="uk-UA" sz="1400" dirty="0" smtClean="0"/>
            <a:t>Демократичні цінності- громадянство, свобода слова, людська гідність, невтручання в особисте життя  </a:t>
          </a:r>
          <a:endParaRPr lang="ru-RU" sz="1400" dirty="0"/>
        </a:p>
      </dgm:t>
    </dgm:pt>
    <dgm:pt modelId="{AE6993BA-6662-45D8-B232-D8483E80D9EE}" type="parTrans" cxnId="{94878F45-28F1-46BB-AF32-3107C6065D8C}">
      <dgm:prSet/>
      <dgm:spPr/>
      <dgm:t>
        <a:bodyPr/>
        <a:lstStyle/>
        <a:p>
          <a:endParaRPr lang="ru-RU"/>
        </a:p>
      </dgm:t>
    </dgm:pt>
    <dgm:pt modelId="{8BE08ADD-AB64-4AB4-9922-6E233243158C}" type="sibTrans" cxnId="{94878F45-28F1-46BB-AF32-3107C6065D8C}">
      <dgm:prSet/>
      <dgm:spPr/>
      <dgm:t>
        <a:bodyPr/>
        <a:lstStyle/>
        <a:p>
          <a:endParaRPr lang="ru-RU"/>
        </a:p>
      </dgm:t>
    </dgm:pt>
    <dgm:pt modelId="{30C4E194-AB23-44AA-BA6C-7CE9F4E4F157}">
      <dgm:prSet custT="1"/>
      <dgm:spPr>
        <a:solidFill>
          <a:srgbClr val="00B050"/>
        </a:solidFill>
      </dgm:spPr>
      <dgm:t>
        <a:bodyPr/>
        <a:lstStyle/>
        <a:p>
          <a:r>
            <a:rPr lang="uk-UA" sz="1400" dirty="0" smtClean="0"/>
            <a:t>Вибори — найефективніший засіб ліквідації авторитарного режиму і приходу до влади демократичних сил. </a:t>
          </a:r>
          <a:endParaRPr lang="en-US" sz="1400" dirty="0"/>
        </a:p>
      </dgm:t>
    </dgm:pt>
    <dgm:pt modelId="{7C8C4D7E-B92D-49E5-8621-8F71BC2CDCC5}" type="parTrans" cxnId="{3E92FE3C-9182-4C3B-B121-0472262D502F}">
      <dgm:prSet/>
      <dgm:spPr/>
      <dgm:t>
        <a:bodyPr/>
        <a:lstStyle/>
        <a:p>
          <a:endParaRPr lang="ru-RU" dirty="0"/>
        </a:p>
      </dgm:t>
    </dgm:pt>
    <dgm:pt modelId="{E156E4BA-DA7D-4AE5-A0E7-3FCC36EBD56E}" type="sibTrans" cxnId="{3E92FE3C-9182-4C3B-B121-0472262D502F}">
      <dgm:prSet/>
      <dgm:spPr/>
      <dgm:t>
        <a:bodyPr/>
        <a:lstStyle/>
        <a:p>
          <a:endParaRPr lang="ru-RU"/>
        </a:p>
      </dgm:t>
    </dgm:pt>
    <dgm:pt modelId="{B74FAD2E-92F9-4210-9223-557CFF38C0FA}" type="pres">
      <dgm:prSet presAssocID="{773AFA26-E88F-4C16-A791-24BA1AF1179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C13BA-9453-4F03-9835-54B4BD2F7AB5}" type="pres">
      <dgm:prSet presAssocID="{870D83F4-4369-47A7-ABD0-F1162CBB8AC1}" presName="root1" presStyleCnt="0"/>
      <dgm:spPr/>
    </dgm:pt>
    <dgm:pt modelId="{14C9E3DA-49AC-42F7-82FF-3EA644EC4206}" type="pres">
      <dgm:prSet presAssocID="{870D83F4-4369-47A7-ABD0-F1162CBB8AC1}" presName="LevelOneTextNode" presStyleLbl="node0" presStyleIdx="0" presStyleCnt="2" custAng="5400000" custScaleX="617070" custScaleY="164384" custLinFactX="237174" custLinFactNeighborX="300000" custLinFactNeighborY="-6188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CBAA683-618F-43B1-9D4D-9C1A6565F62D}" type="pres">
      <dgm:prSet presAssocID="{870D83F4-4369-47A7-ABD0-F1162CBB8AC1}" presName="level2hierChild" presStyleCnt="0"/>
      <dgm:spPr/>
    </dgm:pt>
    <dgm:pt modelId="{7663E3D2-A63A-4699-8427-87CD16ED21DE}" type="pres">
      <dgm:prSet presAssocID="{E5AC374A-5B78-4E2C-BB4F-912A17DB91A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A18DDD3-9B29-4A7A-A633-F2110DCDC705}" type="pres">
      <dgm:prSet presAssocID="{E5AC374A-5B78-4E2C-BB4F-912A17DB91A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C51A118-BCE0-4CA2-8FD0-6C0022CD0BCF}" type="pres">
      <dgm:prSet presAssocID="{A16CE320-FBA3-4FA0-A202-5F7817869FA4}" presName="root2" presStyleCnt="0"/>
      <dgm:spPr/>
    </dgm:pt>
    <dgm:pt modelId="{F77D56D7-4CC1-4ABA-8E97-99E9D9E7EFB6}" type="pres">
      <dgm:prSet presAssocID="{A16CE320-FBA3-4FA0-A202-5F7817869FA4}" presName="LevelTwoTextNode" presStyleLbl="node2" presStyleIdx="0" presStyleCnt="3" custScaleX="239181" custScaleY="405995" custLinFactX="49595" custLinFactY="388516" custLinFactNeighborX="100000" custLinFactNeighborY="4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47D6B6-FB6B-4356-8C81-4EB5484A7C54}" type="pres">
      <dgm:prSet presAssocID="{A16CE320-FBA3-4FA0-A202-5F7817869FA4}" presName="level3hierChild" presStyleCnt="0"/>
      <dgm:spPr/>
    </dgm:pt>
    <dgm:pt modelId="{26148ABD-B657-4654-A1C3-1068355A1988}" type="pres">
      <dgm:prSet presAssocID="{13B7AB33-C209-4FC7-89FD-B0BAE4A2E24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2B95E71-476F-4D07-A72D-3D9CB100DC91}" type="pres">
      <dgm:prSet presAssocID="{13B7AB33-C209-4FC7-89FD-B0BAE4A2E24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5DEFDEE-9B17-48A9-A3C5-FD47BACEA20D}" type="pres">
      <dgm:prSet presAssocID="{80ED3366-C29C-46D7-B889-52835C0D3BA6}" presName="root2" presStyleCnt="0"/>
      <dgm:spPr/>
    </dgm:pt>
    <dgm:pt modelId="{3E9FD90B-9ACB-4053-8C5F-68A46DEAF13C}" type="pres">
      <dgm:prSet presAssocID="{80ED3366-C29C-46D7-B889-52835C0D3BA6}" presName="LevelTwoTextNode" presStyleLbl="node2" presStyleIdx="1" presStyleCnt="3" custScaleX="257850" custScaleY="519016" custLinFactX="-108888" custLinFactY="10917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D2D041-117C-4FCD-8542-1493B91EB223}" type="pres">
      <dgm:prSet presAssocID="{80ED3366-C29C-46D7-B889-52835C0D3BA6}" presName="level3hierChild" presStyleCnt="0"/>
      <dgm:spPr/>
    </dgm:pt>
    <dgm:pt modelId="{C56C62A7-43DE-4D3E-8986-C9F3B2EF4C08}" type="pres">
      <dgm:prSet presAssocID="{7C8C4D7E-B92D-49E5-8621-8F71BC2CDCC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C4287D0-6647-4954-B81B-500A80085E7F}" type="pres">
      <dgm:prSet presAssocID="{7C8C4D7E-B92D-49E5-8621-8F71BC2CDCC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C3B5407-B150-4724-9DD9-2F52C4847284}" type="pres">
      <dgm:prSet presAssocID="{30C4E194-AB23-44AA-BA6C-7CE9F4E4F157}" presName="root2" presStyleCnt="0"/>
      <dgm:spPr/>
    </dgm:pt>
    <dgm:pt modelId="{ABAEA0CD-9C59-45B9-924F-903C6447C677}" type="pres">
      <dgm:prSet presAssocID="{30C4E194-AB23-44AA-BA6C-7CE9F4E4F157}" presName="LevelTwoTextNode" presStyleLbl="node2" presStyleIdx="2" presStyleCnt="3" custScaleX="242467" custScaleY="464698" custLinFactY="100000" custLinFactNeighborX="68458" custLinFactNeighborY="197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FFE131-568E-4905-8F25-3A478FDC1179}" type="pres">
      <dgm:prSet presAssocID="{30C4E194-AB23-44AA-BA6C-7CE9F4E4F157}" presName="level3hierChild" presStyleCnt="0"/>
      <dgm:spPr/>
    </dgm:pt>
    <dgm:pt modelId="{BCF65102-7A7F-40A0-9CA8-81BC68ED4E14}" type="pres">
      <dgm:prSet presAssocID="{574AD3FF-99E2-4FF1-B71A-7DF325FAC55D}" presName="root1" presStyleCnt="0"/>
      <dgm:spPr/>
    </dgm:pt>
    <dgm:pt modelId="{95E61A42-D222-4F03-9FFC-EA2BB8FE483B}" type="pres">
      <dgm:prSet presAssocID="{574AD3FF-99E2-4FF1-B71A-7DF325FAC55D}" presName="LevelOneTextNode" presStyleLbl="node0" presStyleIdx="1" presStyleCnt="2" custAng="5400000" custScaleX="445756" custScaleY="160071" custLinFactNeighborX="-48710" custLinFactNeighborY="48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030F58-5F8F-45DF-97C6-A9935AEF9C7C}" type="pres">
      <dgm:prSet presAssocID="{574AD3FF-99E2-4FF1-B71A-7DF325FAC55D}" presName="level2hierChild" presStyleCnt="0"/>
      <dgm:spPr/>
    </dgm:pt>
  </dgm:ptLst>
  <dgm:cxnLst>
    <dgm:cxn modelId="{F0A71184-8250-4E24-92B3-14090A5172E6}" type="presOf" srcId="{80ED3366-C29C-46D7-B889-52835C0D3BA6}" destId="{3E9FD90B-9ACB-4053-8C5F-68A46DEAF13C}" srcOrd="0" destOrd="0" presId="urn:microsoft.com/office/officeart/2008/layout/HorizontalMultiLevelHierarchy"/>
    <dgm:cxn modelId="{A590DFA5-FFC9-4FBA-9999-6B6EC518383F}" type="presOf" srcId="{870D83F4-4369-47A7-ABD0-F1162CBB8AC1}" destId="{14C9E3DA-49AC-42F7-82FF-3EA644EC4206}" srcOrd="0" destOrd="0" presId="urn:microsoft.com/office/officeart/2008/layout/HorizontalMultiLevelHierarchy"/>
    <dgm:cxn modelId="{A0DD1A72-129F-46B3-B18E-3070E8B3C5F6}" type="presOf" srcId="{7C8C4D7E-B92D-49E5-8621-8F71BC2CDCC5}" destId="{BC4287D0-6647-4954-B81B-500A80085E7F}" srcOrd="1" destOrd="0" presId="urn:microsoft.com/office/officeart/2008/layout/HorizontalMultiLevelHierarchy"/>
    <dgm:cxn modelId="{981ABED4-39C0-492F-92F1-EB7A7BBAA966}" type="presOf" srcId="{A16CE320-FBA3-4FA0-A202-5F7817869FA4}" destId="{F77D56D7-4CC1-4ABA-8E97-99E9D9E7EFB6}" srcOrd="0" destOrd="0" presId="urn:microsoft.com/office/officeart/2008/layout/HorizontalMultiLevelHierarchy"/>
    <dgm:cxn modelId="{D4CB44AB-D704-4FEA-B522-B69495989797}" type="presOf" srcId="{574AD3FF-99E2-4FF1-B71A-7DF325FAC55D}" destId="{95E61A42-D222-4F03-9FFC-EA2BB8FE483B}" srcOrd="0" destOrd="0" presId="urn:microsoft.com/office/officeart/2008/layout/HorizontalMultiLevelHierarchy"/>
    <dgm:cxn modelId="{1845FC58-B858-4356-9232-353364995247}" type="presOf" srcId="{30C4E194-AB23-44AA-BA6C-7CE9F4E4F157}" destId="{ABAEA0CD-9C59-45B9-924F-903C6447C677}" srcOrd="0" destOrd="0" presId="urn:microsoft.com/office/officeart/2008/layout/HorizontalMultiLevelHierarchy"/>
    <dgm:cxn modelId="{383EF236-EABE-41B1-873F-89B5D86E04EB}" srcId="{773AFA26-E88F-4C16-A791-24BA1AF11795}" destId="{870D83F4-4369-47A7-ABD0-F1162CBB8AC1}" srcOrd="0" destOrd="0" parTransId="{0B4EB216-1F0D-422B-B9EB-1AFCDAC8C0E4}" sibTransId="{10746C61-CE4F-4E1A-BAEC-0ADC35F26D51}"/>
    <dgm:cxn modelId="{C1A85B81-BE3B-4BCE-9A3A-90DD72B51BA6}" type="presOf" srcId="{E5AC374A-5B78-4E2C-BB4F-912A17DB91A5}" destId="{7663E3D2-A63A-4699-8427-87CD16ED21DE}" srcOrd="0" destOrd="0" presId="urn:microsoft.com/office/officeart/2008/layout/HorizontalMultiLevelHierarchy"/>
    <dgm:cxn modelId="{2F494778-1D06-4628-B37B-82A141678A34}" type="presOf" srcId="{13B7AB33-C209-4FC7-89FD-B0BAE4A2E24B}" destId="{22B95E71-476F-4D07-A72D-3D9CB100DC91}" srcOrd="1" destOrd="0" presId="urn:microsoft.com/office/officeart/2008/layout/HorizontalMultiLevelHierarchy"/>
    <dgm:cxn modelId="{EA9584E9-E909-47FB-B62F-3ABFDD7BF297}" type="presOf" srcId="{E5AC374A-5B78-4E2C-BB4F-912A17DB91A5}" destId="{6A18DDD3-9B29-4A7A-A633-F2110DCDC705}" srcOrd="1" destOrd="0" presId="urn:microsoft.com/office/officeart/2008/layout/HorizontalMultiLevelHierarchy"/>
    <dgm:cxn modelId="{3E92FE3C-9182-4C3B-B121-0472262D502F}" srcId="{870D83F4-4369-47A7-ABD0-F1162CBB8AC1}" destId="{30C4E194-AB23-44AA-BA6C-7CE9F4E4F157}" srcOrd="2" destOrd="0" parTransId="{7C8C4D7E-B92D-49E5-8621-8F71BC2CDCC5}" sibTransId="{E156E4BA-DA7D-4AE5-A0E7-3FCC36EBD56E}"/>
    <dgm:cxn modelId="{2BDA1E22-7ADB-475E-A4E0-C1CF6DD3DD2C}" type="presOf" srcId="{13B7AB33-C209-4FC7-89FD-B0BAE4A2E24B}" destId="{26148ABD-B657-4654-A1C3-1068355A1988}" srcOrd="0" destOrd="0" presId="urn:microsoft.com/office/officeart/2008/layout/HorizontalMultiLevelHierarchy"/>
    <dgm:cxn modelId="{C002FD56-CBD4-419C-851F-6F3BCFB4566A}" srcId="{870D83F4-4369-47A7-ABD0-F1162CBB8AC1}" destId="{80ED3366-C29C-46D7-B889-52835C0D3BA6}" srcOrd="1" destOrd="0" parTransId="{13B7AB33-C209-4FC7-89FD-B0BAE4A2E24B}" sibTransId="{046526D6-AB7B-4B57-BE14-4264C7A19947}"/>
    <dgm:cxn modelId="{35680333-79B0-49D6-8F6C-9E1B01C27622}" type="presOf" srcId="{773AFA26-E88F-4C16-A791-24BA1AF11795}" destId="{B74FAD2E-92F9-4210-9223-557CFF38C0FA}" srcOrd="0" destOrd="0" presId="urn:microsoft.com/office/officeart/2008/layout/HorizontalMultiLevelHierarchy"/>
    <dgm:cxn modelId="{DB97648A-6CCD-4C86-B134-EC83A4FAFDF2}" srcId="{870D83F4-4369-47A7-ABD0-F1162CBB8AC1}" destId="{A16CE320-FBA3-4FA0-A202-5F7817869FA4}" srcOrd="0" destOrd="0" parTransId="{E5AC374A-5B78-4E2C-BB4F-912A17DB91A5}" sibTransId="{170434D7-1FDB-4B93-85A8-E2AD6046A608}"/>
    <dgm:cxn modelId="{9D0A66D5-E735-4D16-922E-5E122CFDFFF5}" type="presOf" srcId="{7C8C4D7E-B92D-49E5-8621-8F71BC2CDCC5}" destId="{C56C62A7-43DE-4D3E-8986-C9F3B2EF4C08}" srcOrd="0" destOrd="0" presId="urn:microsoft.com/office/officeart/2008/layout/HorizontalMultiLevelHierarchy"/>
    <dgm:cxn modelId="{94878F45-28F1-46BB-AF32-3107C6065D8C}" srcId="{773AFA26-E88F-4C16-A791-24BA1AF11795}" destId="{574AD3FF-99E2-4FF1-B71A-7DF325FAC55D}" srcOrd="1" destOrd="0" parTransId="{AE6993BA-6662-45D8-B232-D8483E80D9EE}" sibTransId="{8BE08ADD-AB64-4AB4-9922-6E233243158C}"/>
    <dgm:cxn modelId="{8ED1B38E-5913-4475-B0A1-5C69CFA35B71}" type="presParOf" srcId="{B74FAD2E-92F9-4210-9223-557CFF38C0FA}" destId="{874C13BA-9453-4F03-9835-54B4BD2F7AB5}" srcOrd="0" destOrd="0" presId="urn:microsoft.com/office/officeart/2008/layout/HorizontalMultiLevelHierarchy"/>
    <dgm:cxn modelId="{77AF179B-EA4F-4A1C-9BB0-7D883DE8775E}" type="presParOf" srcId="{874C13BA-9453-4F03-9835-54B4BD2F7AB5}" destId="{14C9E3DA-49AC-42F7-82FF-3EA644EC4206}" srcOrd="0" destOrd="0" presId="urn:microsoft.com/office/officeart/2008/layout/HorizontalMultiLevelHierarchy"/>
    <dgm:cxn modelId="{3F1973CE-C29D-4044-8B90-5E697A88D913}" type="presParOf" srcId="{874C13BA-9453-4F03-9835-54B4BD2F7AB5}" destId="{ACBAA683-618F-43B1-9D4D-9C1A6565F62D}" srcOrd="1" destOrd="0" presId="urn:microsoft.com/office/officeart/2008/layout/HorizontalMultiLevelHierarchy"/>
    <dgm:cxn modelId="{03C796FF-A8DA-42AD-B56E-D2D337AE5CCD}" type="presParOf" srcId="{ACBAA683-618F-43B1-9D4D-9C1A6565F62D}" destId="{7663E3D2-A63A-4699-8427-87CD16ED21DE}" srcOrd="0" destOrd="0" presId="urn:microsoft.com/office/officeart/2008/layout/HorizontalMultiLevelHierarchy"/>
    <dgm:cxn modelId="{DA778F60-909B-4917-981A-737E2B909FB4}" type="presParOf" srcId="{7663E3D2-A63A-4699-8427-87CD16ED21DE}" destId="{6A18DDD3-9B29-4A7A-A633-F2110DCDC705}" srcOrd="0" destOrd="0" presId="urn:microsoft.com/office/officeart/2008/layout/HorizontalMultiLevelHierarchy"/>
    <dgm:cxn modelId="{C4D7428B-D2B3-4417-B479-8130788B2C32}" type="presParOf" srcId="{ACBAA683-618F-43B1-9D4D-9C1A6565F62D}" destId="{CC51A118-BCE0-4CA2-8FD0-6C0022CD0BCF}" srcOrd="1" destOrd="0" presId="urn:microsoft.com/office/officeart/2008/layout/HorizontalMultiLevelHierarchy"/>
    <dgm:cxn modelId="{2C8E638E-A7F1-491C-9ECC-0157B616DC31}" type="presParOf" srcId="{CC51A118-BCE0-4CA2-8FD0-6C0022CD0BCF}" destId="{F77D56D7-4CC1-4ABA-8E97-99E9D9E7EFB6}" srcOrd="0" destOrd="0" presId="urn:microsoft.com/office/officeart/2008/layout/HorizontalMultiLevelHierarchy"/>
    <dgm:cxn modelId="{A5DDB35F-2758-4BF0-AB1D-BEB28834F6AC}" type="presParOf" srcId="{CC51A118-BCE0-4CA2-8FD0-6C0022CD0BCF}" destId="{9247D6B6-FB6B-4356-8C81-4EB5484A7C54}" srcOrd="1" destOrd="0" presId="urn:microsoft.com/office/officeart/2008/layout/HorizontalMultiLevelHierarchy"/>
    <dgm:cxn modelId="{4A870B35-7849-4672-96EA-FFAE5B896532}" type="presParOf" srcId="{ACBAA683-618F-43B1-9D4D-9C1A6565F62D}" destId="{26148ABD-B657-4654-A1C3-1068355A1988}" srcOrd="2" destOrd="0" presId="urn:microsoft.com/office/officeart/2008/layout/HorizontalMultiLevelHierarchy"/>
    <dgm:cxn modelId="{E26587BE-4B87-4824-8A6E-57D05CCE80BE}" type="presParOf" srcId="{26148ABD-B657-4654-A1C3-1068355A1988}" destId="{22B95E71-476F-4D07-A72D-3D9CB100DC91}" srcOrd="0" destOrd="0" presId="urn:microsoft.com/office/officeart/2008/layout/HorizontalMultiLevelHierarchy"/>
    <dgm:cxn modelId="{CE305AEB-7430-430C-8BE3-16678EB4DD77}" type="presParOf" srcId="{ACBAA683-618F-43B1-9D4D-9C1A6565F62D}" destId="{95DEFDEE-9B17-48A9-A3C5-FD47BACEA20D}" srcOrd="3" destOrd="0" presId="urn:microsoft.com/office/officeart/2008/layout/HorizontalMultiLevelHierarchy"/>
    <dgm:cxn modelId="{26B7007D-1EE6-4BBB-9E8D-2DB2DC0F2733}" type="presParOf" srcId="{95DEFDEE-9B17-48A9-A3C5-FD47BACEA20D}" destId="{3E9FD90B-9ACB-4053-8C5F-68A46DEAF13C}" srcOrd="0" destOrd="0" presId="urn:microsoft.com/office/officeart/2008/layout/HorizontalMultiLevelHierarchy"/>
    <dgm:cxn modelId="{4F70BFB4-89B8-4480-B368-5880FC6D228D}" type="presParOf" srcId="{95DEFDEE-9B17-48A9-A3C5-FD47BACEA20D}" destId="{95D2D041-117C-4FCD-8542-1493B91EB223}" srcOrd="1" destOrd="0" presId="urn:microsoft.com/office/officeart/2008/layout/HorizontalMultiLevelHierarchy"/>
    <dgm:cxn modelId="{F38EEFDA-9CD0-46FB-A730-D88DF1AF8862}" type="presParOf" srcId="{ACBAA683-618F-43B1-9D4D-9C1A6565F62D}" destId="{C56C62A7-43DE-4D3E-8986-C9F3B2EF4C08}" srcOrd="4" destOrd="0" presId="urn:microsoft.com/office/officeart/2008/layout/HorizontalMultiLevelHierarchy"/>
    <dgm:cxn modelId="{D42FA1E1-3946-4B6B-B7F0-6A9F2A9ED5BF}" type="presParOf" srcId="{C56C62A7-43DE-4D3E-8986-C9F3B2EF4C08}" destId="{BC4287D0-6647-4954-B81B-500A80085E7F}" srcOrd="0" destOrd="0" presId="urn:microsoft.com/office/officeart/2008/layout/HorizontalMultiLevelHierarchy"/>
    <dgm:cxn modelId="{3CCAD63E-E101-48F3-B661-35E94D65D4E2}" type="presParOf" srcId="{ACBAA683-618F-43B1-9D4D-9C1A6565F62D}" destId="{CC3B5407-B150-4724-9DD9-2F52C4847284}" srcOrd="5" destOrd="0" presId="urn:microsoft.com/office/officeart/2008/layout/HorizontalMultiLevelHierarchy"/>
    <dgm:cxn modelId="{BAA18DA5-92D6-4F0D-8E3A-CF72FFDE3965}" type="presParOf" srcId="{CC3B5407-B150-4724-9DD9-2F52C4847284}" destId="{ABAEA0CD-9C59-45B9-924F-903C6447C677}" srcOrd="0" destOrd="0" presId="urn:microsoft.com/office/officeart/2008/layout/HorizontalMultiLevelHierarchy"/>
    <dgm:cxn modelId="{511119F6-5748-4083-AC1D-2DAA7B9FBBD0}" type="presParOf" srcId="{CC3B5407-B150-4724-9DD9-2F52C4847284}" destId="{DAFFE131-568E-4905-8F25-3A478FDC1179}" srcOrd="1" destOrd="0" presId="urn:microsoft.com/office/officeart/2008/layout/HorizontalMultiLevelHierarchy"/>
    <dgm:cxn modelId="{69CDD09E-2B9B-45EE-9D2F-1B0C2CA30438}" type="presParOf" srcId="{B74FAD2E-92F9-4210-9223-557CFF38C0FA}" destId="{BCF65102-7A7F-40A0-9CA8-81BC68ED4E14}" srcOrd="1" destOrd="0" presId="urn:microsoft.com/office/officeart/2008/layout/HorizontalMultiLevelHierarchy"/>
    <dgm:cxn modelId="{D2A8AE0A-E9C3-49B2-B613-D01A59633D34}" type="presParOf" srcId="{BCF65102-7A7F-40A0-9CA8-81BC68ED4E14}" destId="{95E61A42-D222-4F03-9FFC-EA2BB8FE483B}" srcOrd="0" destOrd="0" presId="urn:microsoft.com/office/officeart/2008/layout/HorizontalMultiLevelHierarchy"/>
    <dgm:cxn modelId="{FD5C5DE9-C403-4C62-8E5F-E85E91768C92}" type="presParOf" srcId="{BCF65102-7A7F-40A0-9CA8-81BC68ED4E14}" destId="{F5030F58-5F8F-45DF-97C6-A9935AEF9C7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C6A1E9-8AE0-4832-8160-8F710AD7C98C}" type="doc">
      <dgm:prSet loTypeId="urn:microsoft.com/office/officeart/2005/8/layout/h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172B79B-D355-4F4A-BAA7-0CD58C165BEC}">
      <dgm:prSet phldr="0"/>
      <dgm:spPr>
        <a:solidFill>
          <a:srgbClr val="00B0F0"/>
        </a:solidFill>
      </dgm:spPr>
      <dgm:t>
        <a:bodyPr/>
        <a:lstStyle/>
        <a:p>
          <a:pPr rtl="0"/>
          <a:r>
            <a:rPr lang="ru-RU" dirty="0" err="1" smtClean="0"/>
            <a:t>Вугледобувна</a:t>
          </a:r>
          <a:r>
            <a:rPr lang="ru-RU" dirty="0" smtClean="0"/>
            <a:t> </a:t>
          </a:r>
          <a:r>
            <a:rPr lang="ru-RU" dirty="0" err="1" smtClean="0"/>
            <a:t>промисловість</a:t>
          </a:r>
          <a:r>
            <a:rPr lang="ru-RU" dirty="0" smtClean="0"/>
            <a:t> </a:t>
          </a:r>
          <a:endParaRPr lang="ru-RU" dirty="0">
            <a:latin typeface="Arial"/>
          </a:endParaRPr>
        </a:p>
      </dgm:t>
    </dgm:pt>
    <dgm:pt modelId="{209D8707-801E-4A8D-B0DB-40C11C2E4984}" type="parTrans" cxnId="{8027451D-A7FC-4253-823C-3F3E052321D1}">
      <dgm:prSet/>
      <dgm:spPr/>
      <dgm:t>
        <a:bodyPr/>
        <a:lstStyle/>
        <a:p>
          <a:endParaRPr lang="ru-RU"/>
        </a:p>
      </dgm:t>
    </dgm:pt>
    <dgm:pt modelId="{FFEB8F39-CB65-40DD-9F7C-A11A1D769118}" type="sibTrans" cxnId="{8027451D-A7FC-4253-823C-3F3E052321D1}">
      <dgm:prSet/>
      <dgm:spPr/>
      <dgm:t>
        <a:bodyPr/>
        <a:lstStyle/>
        <a:p>
          <a:endParaRPr lang="ru-RU"/>
        </a:p>
      </dgm:t>
    </dgm:pt>
    <dgm:pt modelId="{B64E7097-B3A9-486A-B653-31EEF6E983ED}">
      <dgm:prSet phldr="0"/>
      <dgm:spPr>
        <a:solidFill>
          <a:srgbClr val="0070C0"/>
        </a:solidFill>
      </dgm:spPr>
      <dgm:t>
        <a:bodyPr/>
        <a:lstStyle/>
        <a:p>
          <a:pPr rtl="0"/>
          <a:r>
            <a:rPr lang="ru-RU" dirty="0" err="1" smtClean="0"/>
            <a:t>Хімічна</a:t>
          </a:r>
          <a:r>
            <a:rPr lang="ru-RU" dirty="0" smtClean="0"/>
            <a:t>  </a:t>
          </a:r>
          <a:r>
            <a:rPr lang="ru-RU" dirty="0" err="1" smtClean="0"/>
            <a:t>промисловість</a:t>
          </a:r>
          <a:endParaRPr lang="ru-RU" dirty="0">
            <a:latin typeface="Arial"/>
          </a:endParaRPr>
        </a:p>
      </dgm:t>
    </dgm:pt>
    <dgm:pt modelId="{2847DD9A-0E7A-4945-8B19-D756C861F0FB}" type="parTrans" cxnId="{5B5A12F5-A81C-41A5-A9B5-2E060628663B}">
      <dgm:prSet/>
      <dgm:spPr/>
      <dgm:t>
        <a:bodyPr/>
        <a:lstStyle/>
        <a:p>
          <a:endParaRPr lang="ru-RU"/>
        </a:p>
      </dgm:t>
    </dgm:pt>
    <dgm:pt modelId="{B9B77DF3-12C5-4A20-B67E-724E72FD3AD9}" type="sibTrans" cxnId="{5B5A12F5-A81C-41A5-A9B5-2E060628663B}">
      <dgm:prSet/>
      <dgm:spPr/>
      <dgm:t>
        <a:bodyPr/>
        <a:lstStyle/>
        <a:p>
          <a:endParaRPr lang="ru-RU"/>
        </a:p>
      </dgm:t>
    </dgm:pt>
    <dgm:pt modelId="{A27A4F92-182E-47A9-936F-CB7763979962}">
      <dgm:prSet phldr="0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dirty="0" err="1" smtClean="0"/>
            <a:t>Харчова</a:t>
          </a:r>
          <a:r>
            <a:rPr lang="ru-RU" dirty="0" smtClean="0"/>
            <a:t> та легка </a:t>
          </a:r>
          <a:r>
            <a:rPr lang="ru-RU" dirty="0" err="1" smtClean="0"/>
            <a:t>промисловість</a:t>
          </a:r>
          <a:endParaRPr lang="ru-RU" dirty="0">
            <a:latin typeface="Arial"/>
          </a:endParaRPr>
        </a:p>
      </dgm:t>
    </dgm:pt>
    <dgm:pt modelId="{0822F5F0-703E-4083-994E-C0DDE575E2A6}" type="parTrans" cxnId="{7E4E179F-4B37-426B-AEA4-9EF26A90EFC5}">
      <dgm:prSet/>
      <dgm:spPr/>
      <dgm:t>
        <a:bodyPr/>
        <a:lstStyle/>
        <a:p>
          <a:endParaRPr lang="ru-RU"/>
        </a:p>
      </dgm:t>
    </dgm:pt>
    <dgm:pt modelId="{E1FB00E8-521B-415B-ADB3-2EE13952AB66}" type="sibTrans" cxnId="{7E4E179F-4B37-426B-AEA4-9EF26A90EFC5}">
      <dgm:prSet/>
      <dgm:spPr/>
      <dgm:t>
        <a:bodyPr/>
        <a:lstStyle/>
        <a:p>
          <a:endParaRPr lang="ru-RU"/>
        </a:p>
      </dgm:t>
    </dgm:pt>
    <dgm:pt modelId="{549A7160-ABED-4784-8FD7-EFDF99E1F898}">
      <dgm:prSet phldr="0"/>
      <dgm:spPr>
        <a:solidFill>
          <a:srgbClr val="FFC000"/>
        </a:solidFill>
      </dgm:spPr>
      <dgm:t>
        <a:bodyPr/>
        <a:lstStyle/>
        <a:p>
          <a:pPr rtl="0"/>
          <a:r>
            <a:rPr lang="uk-UA" dirty="0" smtClean="0">
              <a:latin typeface="Arial"/>
            </a:rPr>
            <a:t>Система освіти та к</a:t>
          </a:r>
          <a:r>
            <a:rPr lang="ru-RU" dirty="0" err="1" smtClean="0">
              <a:latin typeface="Arial"/>
            </a:rPr>
            <a:t>ультура</a:t>
          </a:r>
          <a:r>
            <a:rPr lang="ru-RU" dirty="0" smtClean="0">
              <a:latin typeface="Arial"/>
            </a:rPr>
            <a:t> </a:t>
          </a:r>
          <a:r>
            <a:rPr lang="ru-RU" dirty="0" err="1" smtClean="0">
              <a:latin typeface="Arial"/>
            </a:rPr>
            <a:t>міста</a:t>
          </a:r>
          <a:endParaRPr lang="ru-RU" dirty="0">
            <a:latin typeface="Arial"/>
          </a:endParaRPr>
        </a:p>
      </dgm:t>
    </dgm:pt>
    <dgm:pt modelId="{8EBA8451-DD7C-4801-964F-350DDEA24B72}" type="parTrans" cxnId="{B8BEC28B-1C3C-47C1-945A-CACE3C1A9E1B}">
      <dgm:prSet/>
      <dgm:spPr/>
      <dgm:t>
        <a:bodyPr/>
        <a:lstStyle/>
        <a:p>
          <a:endParaRPr lang="ru-RU"/>
        </a:p>
      </dgm:t>
    </dgm:pt>
    <dgm:pt modelId="{D4CA41C3-A9A0-40F7-8BED-2D4D12451D32}" type="sibTrans" cxnId="{B8BEC28B-1C3C-47C1-945A-CACE3C1A9E1B}">
      <dgm:prSet/>
      <dgm:spPr/>
      <dgm:t>
        <a:bodyPr/>
        <a:lstStyle/>
        <a:p>
          <a:endParaRPr lang="ru-RU"/>
        </a:p>
      </dgm:t>
    </dgm:pt>
    <dgm:pt modelId="{752AE833-90B9-4106-A033-17206E21B952}">
      <dgm:prSet phldr="0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dirty="0" err="1" smtClean="0"/>
            <a:t>Машинобудівна</a:t>
          </a:r>
          <a:r>
            <a:rPr lang="ru-RU" dirty="0" smtClean="0"/>
            <a:t> </a:t>
          </a:r>
          <a:r>
            <a:rPr lang="ru-RU" dirty="0" err="1" smtClean="0"/>
            <a:t>промисловість</a:t>
          </a:r>
          <a:r>
            <a:rPr lang="ru-RU" dirty="0" smtClean="0">
              <a:latin typeface="Arial"/>
            </a:rPr>
            <a:t> </a:t>
          </a:r>
          <a:endParaRPr lang="ru-RU" dirty="0">
            <a:latin typeface="Arial"/>
          </a:endParaRPr>
        </a:p>
      </dgm:t>
    </dgm:pt>
    <dgm:pt modelId="{0F93170A-24A6-4C91-9216-948296D38087}" type="parTrans" cxnId="{30CC4709-0FB8-4A4A-BB69-021FCD76CFB4}">
      <dgm:prSet/>
      <dgm:spPr/>
      <dgm:t>
        <a:bodyPr/>
        <a:lstStyle/>
        <a:p>
          <a:endParaRPr lang="ru-RU"/>
        </a:p>
      </dgm:t>
    </dgm:pt>
    <dgm:pt modelId="{2B3D3C11-39E0-4FBE-A9EA-CF1C4B5D00A7}" type="sibTrans" cxnId="{30CC4709-0FB8-4A4A-BB69-021FCD76CFB4}">
      <dgm:prSet/>
      <dgm:spPr/>
      <dgm:t>
        <a:bodyPr/>
        <a:lstStyle/>
        <a:p>
          <a:endParaRPr lang="ru-RU"/>
        </a:p>
      </dgm:t>
    </dgm:pt>
    <dgm:pt modelId="{E7B8B610-5676-45C9-8769-E61021575A98}" type="pres">
      <dgm:prSet presAssocID="{68C6A1E9-8AE0-4832-8160-8F710AD7C9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4AEA7-94DA-4A4E-B03A-079810EA217F}" type="pres">
      <dgm:prSet presAssocID="{4172B79B-D355-4F4A-BAA7-0CD58C165BE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91713-AD6E-48CD-B2AF-62614E6FEEB3}" type="pres">
      <dgm:prSet presAssocID="{FFEB8F39-CB65-40DD-9F7C-A11A1D769118}" presName="sibTrans" presStyleCnt="0"/>
      <dgm:spPr/>
      <dgm:t>
        <a:bodyPr/>
        <a:lstStyle/>
        <a:p>
          <a:endParaRPr lang="ru-RU"/>
        </a:p>
      </dgm:t>
    </dgm:pt>
    <dgm:pt modelId="{526CC2A4-5D29-4958-BC7F-7B0F2BBA10D0}" type="pres">
      <dgm:prSet presAssocID="{B64E7097-B3A9-486A-B653-31EEF6E983E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5C789-76AD-42F3-A189-60A913C6F82A}" type="pres">
      <dgm:prSet presAssocID="{B9B77DF3-12C5-4A20-B67E-724E72FD3AD9}" presName="sibTrans" presStyleCnt="0"/>
      <dgm:spPr/>
      <dgm:t>
        <a:bodyPr/>
        <a:lstStyle/>
        <a:p>
          <a:endParaRPr lang="ru-RU"/>
        </a:p>
      </dgm:t>
    </dgm:pt>
    <dgm:pt modelId="{E1AF94DE-4F67-4896-A0E3-D90AF643DFE0}" type="pres">
      <dgm:prSet presAssocID="{A27A4F92-182E-47A9-936F-CB77639799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31216-53FB-4BC9-806E-8D513EB1CA53}" type="pres">
      <dgm:prSet presAssocID="{E1FB00E8-521B-415B-ADB3-2EE13952AB66}" presName="sibTrans" presStyleCnt="0"/>
      <dgm:spPr/>
      <dgm:t>
        <a:bodyPr/>
        <a:lstStyle/>
        <a:p>
          <a:endParaRPr lang="ru-RU"/>
        </a:p>
      </dgm:t>
    </dgm:pt>
    <dgm:pt modelId="{D238EAEC-8768-4843-9143-0C759E8817AA}" type="pres">
      <dgm:prSet presAssocID="{752AE833-90B9-4106-A033-17206E21B95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8B087-4625-4767-949C-0FB34118DD9B}" type="pres">
      <dgm:prSet presAssocID="{2B3D3C11-39E0-4FBE-A9EA-CF1C4B5D00A7}" presName="sibTrans" presStyleCnt="0"/>
      <dgm:spPr/>
    </dgm:pt>
    <dgm:pt modelId="{1143E96D-DE12-480D-A99C-AAB36973440E}" type="pres">
      <dgm:prSet presAssocID="{549A7160-ABED-4784-8FD7-EFDF99E1F8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0B1FAD-78D3-42C1-9BD7-B81E15216BFD}" type="presOf" srcId="{752AE833-90B9-4106-A033-17206E21B952}" destId="{D238EAEC-8768-4843-9143-0C759E8817AA}" srcOrd="0" destOrd="0" presId="urn:microsoft.com/office/officeart/2005/8/layout/hList6"/>
    <dgm:cxn modelId="{8027451D-A7FC-4253-823C-3F3E052321D1}" srcId="{68C6A1E9-8AE0-4832-8160-8F710AD7C98C}" destId="{4172B79B-D355-4F4A-BAA7-0CD58C165BEC}" srcOrd="0" destOrd="0" parTransId="{209D8707-801E-4A8D-B0DB-40C11C2E4984}" sibTransId="{FFEB8F39-CB65-40DD-9F7C-A11A1D769118}"/>
    <dgm:cxn modelId="{5B5A12F5-A81C-41A5-A9B5-2E060628663B}" srcId="{68C6A1E9-8AE0-4832-8160-8F710AD7C98C}" destId="{B64E7097-B3A9-486A-B653-31EEF6E983ED}" srcOrd="1" destOrd="0" parTransId="{2847DD9A-0E7A-4945-8B19-D756C861F0FB}" sibTransId="{B9B77DF3-12C5-4A20-B67E-724E72FD3AD9}"/>
    <dgm:cxn modelId="{69265AC4-633E-4EBB-A458-E46B147B2857}" type="presOf" srcId="{B64E7097-B3A9-486A-B653-31EEF6E983ED}" destId="{526CC2A4-5D29-4958-BC7F-7B0F2BBA10D0}" srcOrd="0" destOrd="0" presId="urn:microsoft.com/office/officeart/2005/8/layout/hList6"/>
    <dgm:cxn modelId="{7E4E179F-4B37-426B-AEA4-9EF26A90EFC5}" srcId="{68C6A1E9-8AE0-4832-8160-8F710AD7C98C}" destId="{A27A4F92-182E-47A9-936F-CB7763979962}" srcOrd="2" destOrd="0" parTransId="{0822F5F0-703E-4083-994E-C0DDE575E2A6}" sibTransId="{E1FB00E8-521B-415B-ADB3-2EE13952AB66}"/>
    <dgm:cxn modelId="{C6FD5371-96AA-465E-AF00-D9DA6EE03EE5}" type="presOf" srcId="{A27A4F92-182E-47A9-936F-CB7763979962}" destId="{E1AF94DE-4F67-4896-A0E3-D90AF643DFE0}" srcOrd="0" destOrd="0" presId="urn:microsoft.com/office/officeart/2005/8/layout/hList6"/>
    <dgm:cxn modelId="{915415C9-FABB-469F-BC18-03429DD3CA27}" type="presOf" srcId="{4172B79B-D355-4F4A-BAA7-0CD58C165BEC}" destId="{07F4AEA7-94DA-4A4E-B03A-079810EA217F}" srcOrd="0" destOrd="0" presId="urn:microsoft.com/office/officeart/2005/8/layout/hList6"/>
    <dgm:cxn modelId="{B8BEC28B-1C3C-47C1-945A-CACE3C1A9E1B}" srcId="{68C6A1E9-8AE0-4832-8160-8F710AD7C98C}" destId="{549A7160-ABED-4784-8FD7-EFDF99E1F898}" srcOrd="4" destOrd="0" parTransId="{8EBA8451-DD7C-4801-964F-350DDEA24B72}" sibTransId="{D4CA41C3-A9A0-40F7-8BED-2D4D12451D32}"/>
    <dgm:cxn modelId="{9C4B3208-3A77-4E39-9B08-2E7FD3C9C90E}" type="presOf" srcId="{68C6A1E9-8AE0-4832-8160-8F710AD7C98C}" destId="{E7B8B610-5676-45C9-8769-E61021575A98}" srcOrd="0" destOrd="0" presId="urn:microsoft.com/office/officeart/2005/8/layout/hList6"/>
    <dgm:cxn modelId="{E929E17D-2DC9-4DA6-AF00-B94DDE4779B4}" type="presOf" srcId="{549A7160-ABED-4784-8FD7-EFDF99E1F898}" destId="{1143E96D-DE12-480D-A99C-AAB36973440E}" srcOrd="0" destOrd="0" presId="urn:microsoft.com/office/officeart/2005/8/layout/hList6"/>
    <dgm:cxn modelId="{30CC4709-0FB8-4A4A-BB69-021FCD76CFB4}" srcId="{68C6A1E9-8AE0-4832-8160-8F710AD7C98C}" destId="{752AE833-90B9-4106-A033-17206E21B952}" srcOrd="3" destOrd="0" parTransId="{0F93170A-24A6-4C91-9216-948296D38087}" sibTransId="{2B3D3C11-39E0-4FBE-A9EA-CF1C4B5D00A7}"/>
    <dgm:cxn modelId="{4C203639-CF0B-403F-ABE7-E7FA74D31A54}" type="presParOf" srcId="{E7B8B610-5676-45C9-8769-E61021575A98}" destId="{07F4AEA7-94DA-4A4E-B03A-079810EA217F}" srcOrd="0" destOrd="0" presId="urn:microsoft.com/office/officeart/2005/8/layout/hList6"/>
    <dgm:cxn modelId="{FD09B87D-70CD-4A4C-A1F3-D855BBBA393C}" type="presParOf" srcId="{E7B8B610-5676-45C9-8769-E61021575A98}" destId="{53291713-AD6E-48CD-B2AF-62614E6FEEB3}" srcOrd="1" destOrd="0" presId="urn:microsoft.com/office/officeart/2005/8/layout/hList6"/>
    <dgm:cxn modelId="{D0BB1CF5-23C1-4E1B-91AA-076CBC806445}" type="presParOf" srcId="{E7B8B610-5676-45C9-8769-E61021575A98}" destId="{526CC2A4-5D29-4958-BC7F-7B0F2BBA10D0}" srcOrd="2" destOrd="0" presId="urn:microsoft.com/office/officeart/2005/8/layout/hList6"/>
    <dgm:cxn modelId="{5AB10920-8F1C-4AEC-B6F5-113AD6B6EA1B}" type="presParOf" srcId="{E7B8B610-5676-45C9-8769-E61021575A98}" destId="{FF75C789-76AD-42F3-A189-60A913C6F82A}" srcOrd="3" destOrd="0" presId="urn:microsoft.com/office/officeart/2005/8/layout/hList6"/>
    <dgm:cxn modelId="{3D80AD3C-A418-47B6-93E5-5E787BE6E97E}" type="presParOf" srcId="{E7B8B610-5676-45C9-8769-E61021575A98}" destId="{E1AF94DE-4F67-4896-A0E3-D90AF643DFE0}" srcOrd="4" destOrd="0" presId="urn:microsoft.com/office/officeart/2005/8/layout/hList6"/>
    <dgm:cxn modelId="{86CD4BFC-207A-48FF-871F-EDA36613204D}" type="presParOf" srcId="{E7B8B610-5676-45C9-8769-E61021575A98}" destId="{1E131216-53FB-4BC9-806E-8D513EB1CA53}" srcOrd="5" destOrd="0" presId="urn:microsoft.com/office/officeart/2005/8/layout/hList6"/>
    <dgm:cxn modelId="{E0D4A328-D86F-4537-BFBA-B09EAB8834C6}" type="presParOf" srcId="{E7B8B610-5676-45C9-8769-E61021575A98}" destId="{D238EAEC-8768-4843-9143-0C759E8817AA}" srcOrd="6" destOrd="0" presId="urn:microsoft.com/office/officeart/2005/8/layout/hList6"/>
    <dgm:cxn modelId="{25145178-5144-4C56-ACB5-033AB49B48E2}" type="presParOf" srcId="{E7B8B610-5676-45C9-8769-E61021575A98}" destId="{1918B087-4625-4767-949C-0FB34118DD9B}" srcOrd="7" destOrd="0" presId="urn:microsoft.com/office/officeart/2005/8/layout/hList6"/>
    <dgm:cxn modelId="{20F25F47-2F49-4EC2-BEDE-AB553DBD7146}" type="presParOf" srcId="{E7B8B610-5676-45C9-8769-E61021575A98}" destId="{1143E96D-DE12-480D-A99C-AAB36973440E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BF373-004C-4907-BCA3-AC2FB983868E}">
      <dsp:nvSpPr>
        <dsp:cNvPr id="0" name=""/>
        <dsp:cNvSpPr/>
      </dsp:nvSpPr>
      <dsp:spPr>
        <a:xfrm>
          <a:off x="573" y="500670"/>
          <a:ext cx="2236361" cy="1341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1400" kern="1200" dirty="0" smtClean="0">
              <a:latin typeface="Arial"/>
            </a:rPr>
            <a:t>Дослідити </a:t>
          </a:r>
          <a:r>
            <a:rPr lang="uk" sz="1400" kern="1200" dirty="0" smtClean="0"/>
            <a:t>сучасний </a:t>
          </a:r>
          <a:r>
            <a:rPr lang="uk" sz="1400" kern="1200" dirty="0"/>
            <a:t>стан </a:t>
          </a:r>
          <a:r>
            <a:rPr lang="uk" sz="1400" kern="1200" dirty="0" smtClean="0"/>
            <a:t>виборчої системи  в Україні, її принципи</a:t>
          </a:r>
          <a:endParaRPr lang="ru-RU" sz="1400" kern="1200" dirty="0"/>
        </a:p>
      </dsp:txBody>
      <dsp:txXfrm>
        <a:off x="573" y="500670"/>
        <a:ext cx="2236361" cy="1341816"/>
      </dsp:txXfrm>
    </dsp:sp>
    <dsp:sp modelId="{F859CA4E-8A8C-4584-9A5D-466AEA20AB00}">
      <dsp:nvSpPr>
        <dsp:cNvPr id="0" name=""/>
        <dsp:cNvSpPr/>
      </dsp:nvSpPr>
      <dsp:spPr>
        <a:xfrm>
          <a:off x="2460570" y="500670"/>
          <a:ext cx="2236361" cy="134181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1400" kern="1200" dirty="0" smtClean="0">
              <a:latin typeface="Arial"/>
            </a:rPr>
            <a:t>Надати</a:t>
          </a:r>
          <a:r>
            <a:rPr lang="uk" sz="1400" kern="1200" dirty="0" smtClean="0"/>
            <a:t> </a:t>
          </a:r>
          <a:r>
            <a:rPr lang="uk" sz="1400" kern="1200" dirty="0"/>
            <a:t>загальну характеристику </a:t>
          </a:r>
          <a:r>
            <a:rPr lang="uk" sz="1400" kern="1200" dirty="0" smtClean="0"/>
            <a:t>Павлоградській територіальній громаді</a:t>
          </a:r>
          <a:endParaRPr lang="ru-RU" sz="1400" kern="1200" dirty="0"/>
        </a:p>
      </dsp:txBody>
      <dsp:txXfrm>
        <a:off x="2460570" y="500670"/>
        <a:ext cx="2236361" cy="1341816"/>
      </dsp:txXfrm>
    </dsp:sp>
    <dsp:sp modelId="{3443A07A-787D-497C-AA69-56522EEBD585}">
      <dsp:nvSpPr>
        <dsp:cNvPr id="0" name=""/>
        <dsp:cNvSpPr/>
      </dsp:nvSpPr>
      <dsp:spPr>
        <a:xfrm>
          <a:off x="0" y="2422255"/>
          <a:ext cx="2236361" cy="13418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" sz="1400" kern="1200" dirty="0" smtClean="0">
              <a:latin typeface="Arial"/>
            </a:rPr>
            <a:t>Здійснити</a:t>
          </a:r>
          <a:r>
            <a:rPr lang="uk" sz="1400" kern="1200" dirty="0" smtClean="0"/>
            <a:t> аналіз виборчих систем держав, які застосовують прогресивні методи електроного голосування</a:t>
          </a:r>
          <a:endParaRPr lang="ru-RU" sz="1400" kern="1200" dirty="0"/>
        </a:p>
      </dsp:txBody>
      <dsp:txXfrm>
        <a:off x="0" y="2422255"/>
        <a:ext cx="2236361" cy="1341816"/>
      </dsp:txXfrm>
    </dsp:sp>
    <dsp:sp modelId="{27AB2104-4C49-4D87-9292-20EEB32788A0}">
      <dsp:nvSpPr>
        <dsp:cNvPr id="0" name=""/>
        <dsp:cNvSpPr/>
      </dsp:nvSpPr>
      <dsp:spPr>
        <a:xfrm>
          <a:off x="2460570" y="2441510"/>
          <a:ext cx="2236361" cy="1341816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/>
            </a:rPr>
            <a:t>Р</a:t>
          </a:r>
          <a:r>
            <a:rPr lang="uk" sz="1400" kern="1200" dirty="0" smtClean="0">
              <a:latin typeface="Arial"/>
            </a:rPr>
            <a:t>озглянути заходи втілення е-голосування в Україні.</a:t>
          </a:r>
          <a:endParaRPr lang="ru-RU" sz="1400" kern="1200" dirty="0"/>
        </a:p>
      </dsp:txBody>
      <dsp:txXfrm>
        <a:off x="2460570" y="2441510"/>
        <a:ext cx="2236361" cy="1341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C62A7-43DE-4D3E-8986-C9F3B2EF4C08}">
      <dsp:nvSpPr>
        <dsp:cNvPr id="0" name=""/>
        <dsp:cNvSpPr/>
      </dsp:nvSpPr>
      <dsp:spPr>
        <a:xfrm>
          <a:off x="3775603" y="1018825"/>
          <a:ext cx="635024" cy="2855006"/>
        </a:xfrm>
        <a:custGeom>
          <a:avLst/>
          <a:gdLst/>
          <a:ahLst/>
          <a:cxnLst/>
          <a:rect l="0" t="0" r="0" b="0"/>
          <a:pathLst>
            <a:path>
              <a:moveTo>
                <a:pt x="635024" y="0"/>
              </a:moveTo>
              <a:lnTo>
                <a:pt x="0" y="28550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019996" y="2373209"/>
        <a:ext cx="146238" cy="146238"/>
      </dsp:txXfrm>
    </dsp:sp>
    <dsp:sp modelId="{26148ABD-B657-4654-A1C3-1068355A1988}">
      <dsp:nvSpPr>
        <dsp:cNvPr id="0" name=""/>
        <dsp:cNvSpPr/>
      </dsp:nvSpPr>
      <dsp:spPr>
        <a:xfrm>
          <a:off x="593960" y="1018825"/>
          <a:ext cx="3816667" cy="1556576"/>
        </a:xfrm>
        <a:custGeom>
          <a:avLst/>
          <a:gdLst/>
          <a:ahLst/>
          <a:cxnLst/>
          <a:rect l="0" t="0" r="0" b="0"/>
          <a:pathLst>
            <a:path>
              <a:moveTo>
                <a:pt x="3816667" y="0"/>
              </a:moveTo>
              <a:lnTo>
                <a:pt x="0" y="15565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399247" y="1694066"/>
        <a:ext cx="206093" cy="206093"/>
      </dsp:txXfrm>
    </dsp:sp>
    <dsp:sp modelId="{7663E3D2-A63A-4699-8427-87CD16ED21DE}">
      <dsp:nvSpPr>
        <dsp:cNvPr id="0" name=""/>
        <dsp:cNvSpPr/>
      </dsp:nvSpPr>
      <dsp:spPr>
        <a:xfrm>
          <a:off x="4364908" y="1018825"/>
          <a:ext cx="91440" cy="1535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70266" y="0"/>
              </a:lnTo>
              <a:lnTo>
                <a:pt x="70266" y="1535596"/>
              </a:lnTo>
              <a:lnTo>
                <a:pt x="94812" y="15355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72218" y="1748214"/>
        <a:ext cx="76819" cy="76819"/>
      </dsp:txXfrm>
    </dsp:sp>
    <dsp:sp modelId="{14C9E3DA-49AC-42F7-82FF-3EA644EC4206}">
      <dsp:nvSpPr>
        <dsp:cNvPr id="0" name=""/>
        <dsp:cNvSpPr/>
      </dsp:nvSpPr>
      <dsp:spPr>
        <a:xfrm>
          <a:off x="2505478" y="225699"/>
          <a:ext cx="2224046" cy="158625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Вибори як політичний інститут забезпечення представницької демократії</a:t>
          </a:r>
          <a:r>
            <a:rPr lang="uk-UA" sz="1400" kern="1200" dirty="0" smtClean="0"/>
            <a:t>.</a:t>
          </a:r>
          <a:endParaRPr lang="ru-RU" sz="1400" kern="1200" dirty="0"/>
        </a:p>
      </dsp:txBody>
      <dsp:txXfrm>
        <a:off x="2582912" y="303133"/>
        <a:ext cx="2069178" cy="1431384"/>
      </dsp:txXfrm>
    </dsp:sp>
    <dsp:sp modelId="{F77D56D7-4CC1-4ABA-8E97-99E9D9E7EFB6}">
      <dsp:nvSpPr>
        <dsp:cNvPr id="0" name=""/>
        <dsp:cNvSpPr/>
      </dsp:nvSpPr>
      <dsp:spPr>
        <a:xfrm>
          <a:off x="4459720" y="2032592"/>
          <a:ext cx="2016686" cy="104365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Демокра́тія-передбачає вільне волевиявлення народом своїх конституційних прав</a:t>
          </a:r>
          <a:endParaRPr lang="en-US" sz="1400" kern="1200" dirty="0"/>
        </a:p>
      </dsp:txBody>
      <dsp:txXfrm>
        <a:off x="4459720" y="2032592"/>
        <a:ext cx="2016686" cy="1043658"/>
      </dsp:txXfrm>
    </dsp:sp>
    <dsp:sp modelId="{3E9FD90B-9ACB-4053-8C5F-68A46DEAF13C}">
      <dsp:nvSpPr>
        <dsp:cNvPr id="0" name=""/>
        <dsp:cNvSpPr/>
      </dsp:nvSpPr>
      <dsp:spPr>
        <a:xfrm>
          <a:off x="593960" y="1908305"/>
          <a:ext cx="2174096" cy="133419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Демокра́тія,— політичний режим, за якого єдиним легітимним джерелом влади в державі визнається її народ.</a:t>
          </a:r>
          <a:endParaRPr lang="en-US" sz="1400" kern="1200" dirty="0"/>
        </a:p>
      </dsp:txBody>
      <dsp:txXfrm>
        <a:off x="593960" y="1908305"/>
        <a:ext cx="2174096" cy="1334192"/>
      </dsp:txXfrm>
    </dsp:sp>
    <dsp:sp modelId="{ABAEA0CD-9C59-45B9-924F-903C6447C677}">
      <dsp:nvSpPr>
        <dsp:cNvPr id="0" name=""/>
        <dsp:cNvSpPr/>
      </dsp:nvSpPr>
      <dsp:spPr>
        <a:xfrm>
          <a:off x="3775603" y="3276551"/>
          <a:ext cx="2044392" cy="119456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Вибори — найефективніший засіб ліквідації авторитарного режиму і приходу до влади демократичних сил. </a:t>
          </a:r>
          <a:endParaRPr lang="en-US" sz="1400" kern="1200" dirty="0"/>
        </a:p>
      </dsp:txBody>
      <dsp:txXfrm>
        <a:off x="3775603" y="3276551"/>
        <a:ext cx="2044392" cy="1194561"/>
      </dsp:txXfrm>
    </dsp:sp>
    <dsp:sp modelId="{95E61A42-D222-4F03-9FFC-EA2BB8FE483B}">
      <dsp:nvSpPr>
        <dsp:cNvPr id="0" name=""/>
        <dsp:cNvSpPr/>
      </dsp:nvSpPr>
      <dsp:spPr>
        <a:xfrm>
          <a:off x="808378" y="3607841"/>
          <a:ext cx="2165693" cy="114586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Демократичні цінності- громадянство, свобода слова, людська гідність, невтручання в особисте життя  </a:t>
          </a:r>
          <a:endParaRPr lang="ru-RU" sz="1400" kern="1200" dirty="0"/>
        </a:p>
      </dsp:txBody>
      <dsp:txXfrm>
        <a:off x="808378" y="3607841"/>
        <a:ext cx="2165693" cy="1145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4AEA7-94DA-4A4E-B03A-079810EA217F}">
      <dsp:nvSpPr>
        <dsp:cNvPr id="0" name=""/>
        <dsp:cNvSpPr/>
      </dsp:nvSpPr>
      <dsp:spPr>
        <a:xfrm rot="16200000">
          <a:off x="-763152" y="768300"/>
          <a:ext cx="3343087" cy="1806486"/>
        </a:xfrm>
        <a:prstGeom prst="flowChartManualOperation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Вугледобувна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промисловість</a:t>
          </a:r>
          <a:r>
            <a:rPr lang="ru-RU" sz="1700" kern="1200" dirty="0" smtClean="0"/>
            <a:t> </a:t>
          </a:r>
          <a:endParaRPr lang="ru-RU" sz="1700" kern="1200" dirty="0">
            <a:latin typeface="Arial"/>
          </a:endParaRPr>
        </a:p>
      </dsp:txBody>
      <dsp:txXfrm rot="5400000">
        <a:off x="5148" y="668617"/>
        <a:ext cx="1806486" cy="2005853"/>
      </dsp:txXfrm>
    </dsp:sp>
    <dsp:sp modelId="{526CC2A4-5D29-4958-BC7F-7B0F2BBA10D0}">
      <dsp:nvSpPr>
        <dsp:cNvPr id="0" name=""/>
        <dsp:cNvSpPr/>
      </dsp:nvSpPr>
      <dsp:spPr>
        <a:xfrm rot="16200000">
          <a:off x="1178820" y="768300"/>
          <a:ext cx="3343087" cy="1806486"/>
        </a:xfrm>
        <a:prstGeom prst="flowChartManualOperation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Хімічна</a:t>
          </a:r>
          <a:r>
            <a:rPr lang="ru-RU" sz="1700" kern="1200" dirty="0" smtClean="0"/>
            <a:t>  </a:t>
          </a:r>
          <a:r>
            <a:rPr lang="ru-RU" sz="1700" kern="1200" dirty="0" err="1" smtClean="0"/>
            <a:t>промисловість</a:t>
          </a:r>
          <a:endParaRPr lang="ru-RU" sz="1700" kern="1200" dirty="0">
            <a:latin typeface="Arial"/>
          </a:endParaRPr>
        </a:p>
      </dsp:txBody>
      <dsp:txXfrm rot="5400000">
        <a:off x="1947120" y="668617"/>
        <a:ext cx="1806486" cy="2005853"/>
      </dsp:txXfrm>
    </dsp:sp>
    <dsp:sp modelId="{E1AF94DE-4F67-4896-A0E3-D90AF643DFE0}">
      <dsp:nvSpPr>
        <dsp:cNvPr id="0" name=""/>
        <dsp:cNvSpPr/>
      </dsp:nvSpPr>
      <dsp:spPr>
        <a:xfrm rot="16200000">
          <a:off x="3120793" y="768300"/>
          <a:ext cx="3343087" cy="1806486"/>
        </a:xfrm>
        <a:prstGeom prst="flowChartManualOperation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Харчова</a:t>
          </a:r>
          <a:r>
            <a:rPr lang="ru-RU" sz="1700" kern="1200" dirty="0" smtClean="0"/>
            <a:t> та легка </a:t>
          </a:r>
          <a:r>
            <a:rPr lang="ru-RU" sz="1700" kern="1200" dirty="0" err="1" smtClean="0"/>
            <a:t>промисловість</a:t>
          </a:r>
          <a:endParaRPr lang="ru-RU" sz="1700" kern="1200" dirty="0">
            <a:latin typeface="Arial"/>
          </a:endParaRPr>
        </a:p>
      </dsp:txBody>
      <dsp:txXfrm rot="5400000">
        <a:off x="3889093" y="668617"/>
        <a:ext cx="1806486" cy="2005853"/>
      </dsp:txXfrm>
    </dsp:sp>
    <dsp:sp modelId="{D238EAEC-8768-4843-9143-0C759E8817AA}">
      <dsp:nvSpPr>
        <dsp:cNvPr id="0" name=""/>
        <dsp:cNvSpPr/>
      </dsp:nvSpPr>
      <dsp:spPr>
        <a:xfrm rot="16200000">
          <a:off x="5062766" y="768300"/>
          <a:ext cx="3343087" cy="1806486"/>
        </a:xfrm>
        <a:prstGeom prst="flowChartManualOperation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Машинобудівна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промисловість</a:t>
          </a:r>
          <a:r>
            <a:rPr lang="ru-RU" sz="1700" kern="1200" dirty="0" smtClean="0">
              <a:latin typeface="Arial"/>
            </a:rPr>
            <a:t> </a:t>
          </a:r>
          <a:endParaRPr lang="ru-RU" sz="1700" kern="1200" dirty="0">
            <a:latin typeface="Arial"/>
          </a:endParaRPr>
        </a:p>
      </dsp:txBody>
      <dsp:txXfrm rot="5400000">
        <a:off x="5831066" y="668617"/>
        <a:ext cx="1806486" cy="2005853"/>
      </dsp:txXfrm>
    </dsp:sp>
    <dsp:sp modelId="{1143E96D-DE12-480D-A99C-AAB36973440E}">
      <dsp:nvSpPr>
        <dsp:cNvPr id="0" name=""/>
        <dsp:cNvSpPr/>
      </dsp:nvSpPr>
      <dsp:spPr>
        <a:xfrm rot="16200000">
          <a:off x="7004739" y="768300"/>
          <a:ext cx="3343087" cy="1806486"/>
        </a:xfrm>
        <a:prstGeom prst="flowChartManualOperation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Arial"/>
            </a:rPr>
            <a:t>Система освіти та к</a:t>
          </a:r>
          <a:r>
            <a:rPr lang="ru-RU" sz="1700" kern="1200" dirty="0" err="1" smtClean="0">
              <a:latin typeface="Arial"/>
            </a:rPr>
            <a:t>ультура</a:t>
          </a:r>
          <a:r>
            <a:rPr lang="ru-RU" sz="1700" kern="1200" dirty="0" smtClean="0">
              <a:latin typeface="Arial"/>
            </a:rPr>
            <a:t> </a:t>
          </a:r>
          <a:r>
            <a:rPr lang="ru-RU" sz="1700" kern="1200" dirty="0" err="1" smtClean="0">
              <a:latin typeface="Arial"/>
            </a:rPr>
            <a:t>міста</a:t>
          </a:r>
          <a:endParaRPr lang="ru-RU" sz="1700" kern="1200" dirty="0">
            <a:latin typeface="Arial"/>
          </a:endParaRPr>
        </a:p>
      </dsp:txBody>
      <dsp:txXfrm rot="5400000">
        <a:off x="7773039" y="668617"/>
        <a:ext cx="1806486" cy="2005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3004909"/>
            <a:ext cx="7839075" cy="183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 РОБОТИ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2966793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45820" y="5816726"/>
            <a:ext cx="2048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600" dirty="0"/>
              <a:t>Науковий керівник: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3091" y="6475729"/>
            <a:ext cx="349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Доступне для завантаження</a:t>
            </a:r>
            <a:r>
              <a:rPr lang="en-US" sz="1200" dirty="0"/>
              <a:t> </a:t>
            </a:r>
            <a:r>
              <a:rPr lang="uk-UA" sz="1200" dirty="0"/>
              <a:t>на</a:t>
            </a:r>
            <a:r>
              <a:rPr lang="uk-UA" sz="1200" baseline="0" dirty="0"/>
              <a:t> сайті кафедри</a:t>
            </a:r>
            <a:r>
              <a:rPr lang="uk-UA" sz="1200" dirty="0"/>
              <a:t>: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0" hasCustomPrompt="1"/>
          </p:nvPr>
        </p:nvSpPr>
        <p:spPr>
          <a:xfrm>
            <a:off x="314324" y="1604946"/>
            <a:ext cx="7419975" cy="13595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uk-UA" dirty="0"/>
              <a:t>ДИПЛОМНА РОБОТА, ДИПЛОМНИЙ ПРОЕКТ або КУРСОВИЙ ПРОЕКТ 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4" y="285186"/>
            <a:ext cx="7025369" cy="702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err="1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254721" y="5477909"/>
            <a:ext cx="7527471" cy="34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П.І.Б. студента повністю, група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2194559" y="5844540"/>
            <a:ext cx="6533061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науковий ступінь, звання та П.І.Б.</a:t>
            </a:r>
          </a:p>
        </p:txBody>
      </p:sp>
      <p:sp>
        <p:nvSpPr>
          <p:cNvPr id="32" name="Объект 28"/>
          <p:cNvSpPr>
            <a:spLocks noGrp="1"/>
          </p:cNvSpPr>
          <p:nvPr>
            <p:ph sz="quarter" idx="15" hasCustomPrompt="1"/>
          </p:nvPr>
        </p:nvSpPr>
        <p:spPr>
          <a:xfrm>
            <a:off x="3600448" y="6493971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адреса сайту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346912" y="5828212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53091" y="6259745"/>
            <a:ext cx="1183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Дата захисту:</a:t>
            </a:r>
          </a:p>
        </p:txBody>
      </p:sp>
      <p:sp>
        <p:nvSpPr>
          <p:cNvPr id="19" name="Объект 28"/>
          <p:cNvSpPr>
            <a:spLocks noGrp="1"/>
          </p:cNvSpPr>
          <p:nvPr>
            <p:ph sz="quarter" idx="16" hasCustomPrompt="1"/>
          </p:nvPr>
        </p:nvSpPr>
        <p:spPr>
          <a:xfrm>
            <a:off x="1257294" y="6277987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дата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П.І.Б. студента, група // дата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‹#›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П.І.Б. студента, група // дата захисту</a:t>
            </a:r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>
            <a:normAutofit/>
          </a:bodyPr>
          <a:lstStyle/>
          <a:p>
            <a:pPr algn="ctr"/>
            <a:r>
              <a:rPr lang="ru-RU" b="0" dirty="0">
                <a:ea typeface="+mj-lt"/>
                <a:cs typeface="+mj-lt"/>
              </a:rPr>
              <a:t>Підвищення ефективності діяльності виборчої дільниці</a:t>
            </a:r>
            <a:endParaRPr lang="uk" b="0" dirty="0">
              <a:ea typeface="+mj-lt"/>
              <a:cs typeface="+mj-lt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b">
            <a:noAutofit/>
          </a:bodyPr>
          <a:lstStyle/>
          <a:p>
            <a:pPr algn="ctr">
              <a:defRPr/>
            </a:pPr>
            <a:r>
              <a:rPr lang="ru-RU" altLang="ru-RU" dirty="0">
                <a:ln/>
                <a:solidFill>
                  <a:schemeClr val="accent4"/>
                </a:solidFill>
                <a:cs typeface="Times New Roman"/>
              </a:rPr>
              <a:t>КВАЛІФІКАЦІЙНА РОБОТА СТУПЕНЮ БАКАЛАВРА </a:t>
            </a:r>
            <a:endParaRPr lang="ru-RU" altLang="ru-RU" dirty="0">
              <a:ln/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dirty="0">
                <a:ln/>
                <a:solidFill>
                  <a:schemeClr val="accent4"/>
                </a:solidFill>
                <a:cs typeface="Times New Roman" panose="02020603050405020304" pitchFamily="18" charset="0"/>
              </a:rPr>
              <a:t>НА ТЕМУ: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pPr>
              <a:spcBef>
                <a:spcPct val="0"/>
              </a:spcBef>
            </a:pPr>
            <a:r>
              <a:rPr lang="uk-UA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/>
              </a:rPr>
              <a:t>Факультет менеджменту</a:t>
            </a:r>
            <a:endParaRPr lang="uk-UA" altLang="ru-RU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/>
            </a:endParaRPr>
          </a:p>
          <a:p>
            <a:pPr>
              <a:spcBef>
                <a:spcPct val="0"/>
              </a:spcBef>
            </a:pPr>
            <a:r>
              <a:rPr lang="uk-UA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/>
              </a:rPr>
              <a:t>Кафедра прикладної економіки, підприємництва та публічного управління</a:t>
            </a:r>
            <a:endParaRPr lang="uk-UA" altLang="ru-RU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/>
            </a:endParaRPr>
          </a:p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uk-UA" dirty="0" err="1" smtClean="0"/>
              <a:t>Хрипкова</a:t>
            </a:r>
            <a:r>
              <a:rPr lang="uk-UA" dirty="0" smtClean="0"/>
              <a:t> </a:t>
            </a:r>
            <a:r>
              <a:rPr lang="uk-UA" dirty="0"/>
              <a:t>І</a:t>
            </a:r>
            <a:r>
              <a:rPr lang="uk-UA" dirty="0" smtClean="0"/>
              <a:t>рина Петрівна, 281-19зск-1Фм</a:t>
            </a:r>
            <a:endParaRPr lang="ru-RU" dirty="0"/>
          </a:p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доц. </a:t>
            </a:r>
            <a:r>
              <a:rPr lang="ru-RU" dirty="0" err="1"/>
              <a:t>к.е.н</a:t>
            </a:r>
            <a:r>
              <a:rPr lang="ru-RU" dirty="0"/>
              <a:t>. </a:t>
            </a:r>
            <a:r>
              <a:rPr lang="ru-RU" dirty="0" err="1"/>
              <a:t>Чорнобаєв</a:t>
            </a:r>
            <a:r>
              <a:rPr lang="ru-RU" dirty="0"/>
              <a:t> В.В</a:t>
            </a:r>
          </a:p>
          <a:p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15"/>
          </p:nvPr>
        </p:nvSpPr>
        <p:spPr>
          <a:xfrm>
            <a:off x="183002" y="6486020"/>
            <a:ext cx="5593629" cy="335139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quarter" idx="16"/>
          </p:nvPr>
        </p:nvSpPr>
        <p:spPr>
          <a:xfrm>
            <a:off x="1364870" y="6295916"/>
            <a:ext cx="2247902" cy="19616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uk-UA" dirty="0" smtClean="0"/>
              <a:t>--.06.2022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5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54DF9733-1915-49BB-A30A-5BDBCF64A5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474" y="250771"/>
            <a:ext cx="11817327" cy="569166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Заходи </a:t>
            </a:r>
            <a:r>
              <a:rPr lang="ru-RU" sz="2000" dirty="0"/>
              <a:t>підвищення ефективності діяльності виборчої дільниці в Україні, застосовуючи до сучасності</a:t>
            </a:r>
            <a:r>
              <a:rPr lang="ru-RU" sz="2000" dirty="0" smtClean="0"/>
              <a:t>.</a:t>
            </a:r>
            <a:r>
              <a:rPr lang="uk-UA" sz="2000" dirty="0" smtClean="0">
                <a:cs typeface="Arial"/>
              </a:rPr>
              <a:t> </a:t>
            </a:r>
            <a:endParaRPr lang="ru-RU" sz="2000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B32B0D-B150-42E7-98DA-9BEA0CB0D4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>
                <a:ea typeface="+mn-lt"/>
                <a:cs typeface="+mn-lt"/>
              </a:rPr>
              <a:t>Хрипкова І.П. 281-19зск-1Фм// --.06.2022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1181" y="1002533"/>
            <a:ext cx="106202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Е-демократія повинна задовольняти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зобов’язання щодо прав людини і фундаментальних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свобод.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Можливо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виникнуть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очевидні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загрози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що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підриватимуть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демократичні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принципи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виборчого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процесу.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  Е-голосування,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засіб, який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допомагає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вирішити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лише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технічну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частину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завершального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процесу – голосування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підрахунку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результатів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Електронний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бюлетень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повинен  забезпечувать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таємність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голосування. 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Для Е-голосування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мінімально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необхідними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складовими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1) доступ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інтернету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 виборців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гаджетів;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3)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володіння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навичками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користування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інтернетом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рівність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доступі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необхідного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для здійснення е-голосування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технічного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забезпечення.</a:t>
            </a:r>
          </a:p>
          <a:p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Швидкість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впровадження е-голосування в Україні напряму буде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залежити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від  технічних засобів (смартфонів) та їх потужності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 для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підтримки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застосунку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«ДІЯ».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F01C724-578A-48F8-BD9B-5587CD9BC9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777" y="297456"/>
            <a:ext cx="11468558" cy="725682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ru-RU" sz="2000" dirty="0"/>
              <a:t>Заходи підвищення ефективності діяльності виборчої дільниці в Україні, застосовуючи до сучасності.</a:t>
            </a:r>
            <a:r>
              <a:rPr lang="uk-UA" sz="2000" dirty="0">
                <a:cs typeface="Arial"/>
              </a:rPr>
              <a:t> </a:t>
            </a:r>
            <a:endParaRPr lang="ru-RU" sz="2000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9F76D9-B181-423D-BA5E-14C9464B08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>
                <a:ea typeface="+mn-lt"/>
                <a:cs typeface="+mn-lt"/>
              </a:rPr>
              <a:t>Хрипкова І.П. 281-19зск-1Фм// --.06.2022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83845" y="1487993"/>
            <a:ext cx="47042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позитивно вплине на формування громадянського суспільства, сприятиме становленню електронного врядування, використовуватиме на користь людини досягнення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науково–технічного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прогресу. Цифрові технології надають громадськості більш доступні та швидші можливості для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е–голосуванню.</a:t>
            </a:r>
          </a:p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на шляху до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652916" y="1379369"/>
            <a:ext cx="2619375" cy="1028700"/>
          </a:xfrm>
          <a:prstGeom prst="teardrop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Зручності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виборця</a:t>
            </a:r>
            <a:endParaRPr lang="en-US" sz="1600" dirty="0"/>
          </a:p>
        </p:txBody>
      </p:sp>
      <p:sp>
        <p:nvSpPr>
          <p:cNvPr id="7" name="Капля 6"/>
          <p:cNvSpPr/>
          <p:nvPr/>
        </p:nvSpPr>
        <p:spPr>
          <a:xfrm>
            <a:off x="573160" y="2485076"/>
            <a:ext cx="2619375" cy="1028700"/>
          </a:xfrm>
          <a:prstGeom prst="teardrop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uk-UA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sz="16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Дешевше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506777" y="3630225"/>
            <a:ext cx="2619375" cy="1028700"/>
          </a:xfrm>
          <a:prstGeom prst="teardrop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Прозорість голосування, чіткість підрахунку голосів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408709" y="4821374"/>
            <a:ext cx="2619375" cy="1028700"/>
          </a:xfrm>
          <a:prstGeom prst="teardrop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140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 виборів у надзвичайних ситуаціях</a:t>
            </a: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3518167" y="1302232"/>
            <a:ext cx="2533650" cy="1009650"/>
          </a:xfrm>
          <a:prstGeom prst="wedgeEllipseCallou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Посилення державного контролю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3389064" y="2457208"/>
            <a:ext cx="2533650" cy="1009650"/>
          </a:xfrm>
          <a:prstGeom prst="wedgeEllipseCallou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Необхідні значні інвестиції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389064" y="3621844"/>
            <a:ext cx="2533650" cy="1009650"/>
          </a:xfrm>
          <a:prstGeom prst="wedgeEllipseCallou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 фальсифікації при підрахунку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231847" y="4854140"/>
            <a:ext cx="2533650" cy="1009650"/>
          </a:xfrm>
          <a:prstGeom prst="wedgeEllipseCallou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Загрози для демократії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337" y="876452"/>
            <a:ext cx="5687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Е-голосування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Паперове голосування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1192" y="1245784"/>
            <a:ext cx="5721310" cy="4939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721" y="2127579"/>
            <a:ext cx="7839075" cy="183379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err="1">
                <a:ln/>
              </a:rPr>
              <a:t>Доповідь</a:t>
            </a:r>
            <a:r>
              <a:rPr lang="ru-RU" dirty="0">
                <a:ln/>
              </a:rPr>
              <a:t> завершено</a:t>
            </a:r>
            <a:br>
              <a:rPr lang="ru-RU" dirty="0">
                <a:ln/>
              </a:rPr>
            </a:br>
            <a:r>
              <a:rPr lang="ru-RU" dirty="0" err="1">
                <a:ln/>
              </a:rPr>
              <a:t>Дякую</a:t>
            </a:r>
            <a:r>
              <a:rPr lang="ru-RU" dirty="0">
                <a:ln/>
              </a:rPr>
              <a:t> за </a:t>
            </a:r>
            <a:r>
              <a:rPr lang="ru-RU" dirty="0" err="1">
                <a:ln/>
              </a:rPr>
              <a:t>увагу</a:t>
            </a:r>
            <a:r>
              <a:rPr lang="ru-RU" dirty="0">
                <a:ln/>
              </a:rPr>
              <a:t>!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2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uk-UA" dirty="0" err="1"/>
              <a:t>Хрипкова</a:t>
            </a:r>
            <a:r>
              <a:rPr lang="uk-UA" dirty="0"/>
              <a:t> Ірина Петрівна, 281-19зск-1Фм</a:t>
            </a:r>
            <a:endParaRPr lang="ru-RU" dirty="0"/>
          </a:p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доц. </a:t>
            </a:r>
            <a:r>
              <a:rPr lang="ru-RU" dirty="0" err="1"/>
              <a:t>к.е.н</a:t>
            </a:r>
            <a:r>
              <a:rPr lang="ru-RU" dirty="0"/>
              <a:t>. </a:t>
            </a:r>
            <a:r>
              <a:rPr lang="ru-RU" dirty="0" err="1"/>
              <a:t>Чорнобаєв</a:t>
            </a:r>
            <a:r>
              <a:rPr lang="ru-RU" dirty="0"/>
              <a:t> В.В</a:t>
            </a:r>
          </a:p>
          <a:p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6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uk-UA" dirty="0" smtClean="0"/>
              <a:t>--.06.2022</a:t>
            </a:r>
            <a:endParaRPr lang="ru-RU" dirty="0"/>
          </a:p>
          <a:p>
            <a:endParaRPr lang="ru-RU" dirty="0"/>
          </a:p>
        </p:txBody>
      </p:sp>
      <p:sp>
        <p:nvSpPr>
          <p:cNvPr id="7" name="Объект 13"/>
          <p:cNvSpPr>
            <a:spLocks noGrp="1"/>
          </p:cNvSpPr>
          <p:nvPr>
            <p:ph sz="quarter" idx="15"/>
          </p:nvPr>
        </p:nvSpPr>
        <p:spPr>
          <a:xfrm>
            <a:off x="64221" y="6491997"/>
            <a:ext cx="5873029" cy="33663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F81626F-E2C9-4A61-8976-522E722165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870" y="297089"/>
            <a:ext cx="6647866" cy="5490789"/>
          </a:xfrm>
        </p:spPr>
        <p:txBody>
          <a:bodyPr lIns="91440" tIns="45720" rIns="91440" bIns="45720" anchor="t">
            <a:noAutofit/>
          </a:bodyPr>
          <a:lstStyle/>
          <a:p>
            <a:endParaRPr lang="uk" b="0" dirty="0">
              <a:ea typeface="+mn-lt"/>
              <a:cs typeface="+mn-lt"/>
            </a:endParaRPr>
          </a:p>
          <a:p>
            <a:r>
              <a:rPr lang="uk" sz="2000" b="0" dirty="0" smtClean="0">
                <a:ea typeface="+mn-lt"/>
                <a:cs typeface="+mn-lt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Мета дослідження </a:t>
            </a:r>
            <a:r>
              <a:rPr lang="ru-RU" sz="22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полягає в теоретичному </a:t>
            </a:r>
            <a:r>
              <a:rPr lang="ru-RU" sz="22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обґрунтуванні</a:t>
            </a:r>
            <a:r>
              <a:rPr lang="ru-RU" sz="22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та </a:t>
            </a:r>
            <a:r>
              <a:rPr lang="ru-RU" sz="22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аналізі</a:t>
            </a:r>
            <a:r>
              <a:rPr lang="ru-RU" sz="22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процесу виборів з точки </a:t>
            </a:r>
            <a:r>
              <a:rPr lang="ru-RU" sz="22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зору</a:t>
            </a:r>
            <a:r>
              <a:rPr lang="ru-RU" sz="22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підвищення ефективності діяльності виборчої </a:t>
            </a:r>
            <a:endParaRPr lang="ru-RU" sz="2200" b="0" dirty="0" smtClean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r>
              <a:rPr lang="ru-RU" sz="2200" b="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дільниці</a:t>
            </a:r>
            <a:r>
              <a:rPr lang="ru-RU" sz="22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</a:t>
            </a:r>
          </a:p>
          <a:p>
            <a:endParaRPr lang="ru-RU" sz="2200" b="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Об’єкт дослідження </a:t>
            </a:r>
            <a:r>
              <a:rPr lang="ru-RU" sz="22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– є процес забезпечення </a:t>
            </a:r>
            <a:r>
              <a:rPr lang="ru-RU" sz="22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ефективного</a:t>
            </a:r>
            <a:r>
              <a:rPr lang="ru-RU" sz="22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управління у </a:t>
            </a:r>
            <a:r>
              <a:rPr lang="ru-RU" sz="22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сфері</a:t>
            </a:r>
            <a:r>
              <a:rPr lang="ru-RU" sz="22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організації та проведення виборчого процесу. </a:t>
            </a:r>
          </a:p>
          <a:p>
            <a:endParaRPr lang="ru-RU" sz="2200" dirty="0" smtClean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Предмет </a:t>
            </a:r>
            <a:r>
              <a:rPr lang="ru-RU" sz="22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дослідження </a:t>
            </a:r>
            <a:r>
              <a:rPr lang="ru-RU" sz="22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– є </a:t>
            </a:r>
            <a:r>
              <a:rPr lang="ru-RU" sz="22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теоретичні</a:t>
            </a:r>
            <a:r>
              <a:rPr lang="ru-RU" sz="22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та </a:t>
            </a:r>
            <a:r>
              <a:rPr lang="ru-RU" sz="22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практичні</a:t>
            </a:r>
            <a:r>
              <a:rPr lang="ru-RU" sz="22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засади управління діяльності </a:t>
            </a:r>
            <a:r>
              <a:rPr lang="ru-RU" sz="2200" b="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дільничної</a:t>
            </a:r>
            <a:r>
              <a:rPr lang="ru-RU" sz="2200" b="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виборчої комісії. </a:t>
            </a:r>
          </a:p>
          <a:p>
            <a:endParaRPr lang="u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0B457A-C4D8-487B-B443-B2C1899C0B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389" y="6362181"/>
            <a:ext cx="9960655" cy="23608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ru-RU" dirty="0" smtClean="0">
                <a:cs typeface="Arial"/>
              </a:rPr>
              <a:t>Хрипкова І.П. 281-19зск-1Фм </a:t>
            </a:r>
            <a:r>
              <a:rPr lang="ru-RU" dirty="0">
                <a:cs typeface="Arial"/>
              </a:rPr>
              <a:t>// </a:t>
            </a:r>
            <a:r>
              <a:rPr lang="ru-RU" dirty="0" smtClean="0">
                <a:cs typeface="Arial"/>
              </a:rPr>
              <a:t>--.06.2022</a:t>
            </a:r>
            <a:endParaRPr lang="ru-RU" dirty="0"/>
          </a:p>
        </p:txBody>
      </p:sp>
      <p:graphicFrame>
        <p:nvGraphicFramePr>
          <p:cNvPr id="5" name="Схема 5">
            <a:extLst>
              <a:ext uri="{FF2B5EF4-FFF2-40B4-BE49-F238E27FC236}">
                <a16:creationId xmlns:a16="http://schemas.microsoft.com/office/drawing/2014/main" xmlns="" id="{F5B89596-B72D-4907-AFDB-92D7E4BD7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12629"/>
              </p:ext>
            </p:extLst>
          </p:nvPr>
        </p:nvGraphicFramePr>
        <p:xfrm>
          <a:off x="7198661" y="1474695"/>
          <a:ext cx="4697505" cy="3908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914549FC-D800-4881-BE5B-FAB155084763}"/>
              </a:ext>
            </a:extLst>
          </p:cNvPr>
          <p:cNvSpPr txBox="1"/>
          <p:nvPr/>
        </p:nvSpPr>
        <p:spPr>
          <a:xfrm>
            <a:off x="7045698" y="900392"/>
            <a:ext cx="469750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" sz="2000" b="1" i="1" dirty="0">
                <a:ea typeface="+mn-lt"/>
                <a:cs typeface="+mn-lt"/>
              </a:rPr>
              <a:t>Для досягнення зазначеної мети поставлені наступні завдання:</a:t>
            </a:r>
            <a:endParaRPr lang="ru-RU" sz="2000" b="1" i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9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F463C7E2-9888-400C-A191-8CBFAFF5C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21" y="1135781"/>
            <a:ext cx="4716479" cy="5239618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uk-UA" sz="1800" dirty="0" smtClean="0"/>
              <a:t>Вибори </a:t>
            </a:r>
            <a:r>
              <a:rPr lang="uk-UA" sz="1800" dirty="0"/>
              <a:t>— це передбачена конституцією та законами форма прямого народовладдя, за якою шляхом голосування формуються представницькі органи державної влади та місцевого </a:t>
            </a:r>
            <a:r>
              <a:rPr lang="uk-UA" sz="1800" dirty="0" smtClean="0"/>
              <a:t>управління.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800" dirty="0" smtClean="0"/>
              <a:t>  Вибори є політичним інститутом представницької демократії.</a:t>
            </a:r>
            <a:r>
              <a:rPr lang="ru-RU" sz="1800" dirty="0"/>
              <a:t> Виборче право – це система нормативно-правових актів, що встановлюють та регулюють права виборців у формуванні виборних органів державної влади та місцевого </a:t>
            </a:r>
            <a:r>
              <a:rPr lang="ru-RU" sz="1800" dirty="0" smtClean="0"/>
              <a:t>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/>
              <a:t>управління</a:t>
            </a:r>
            <a:r>
              <a:rPr lang="ru-RU" sz="1800" dirty="0"/>
              <a:t>. Завдяки виборам, що є формою безпосереднього народовладдя, одержують можливість функціонувати на законних підставах органи представницької </a:t>
            </a:r>
            <a:r>
              <a:rPr lang="ru-RU" sz="1800" dirty="0" smtClean="0"/>
              <a:t>демократії.</a:t>
            </a:r>
            <a:endParaRPr lang="ru-RU" sz="1800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8272AD-1443-46C1-983C-13AAB410AC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 smtClean="0">
                <a:ea typeface="+mn-lt"/>
                <a:cs typeface="+mn-lt"/>
              </a:rPr>
              <a:t>Хрипкова І.П. 281-19зск-1Фм// --.06.2022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71322567"/>
              </p:ext>
            </p:extLst>
          </p:nvPr>
        </p:nvGraphicFramePr>
        <p:xfrm>
          <a:off x="5251937" y="790710"/>
          <a:ext cx="6815993" cy="5203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>
            <a:off x="8112369" y="2521819"/>
            <a:ext cx="540743" cy="1839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81264" y="144379"/>
            <a:ext cx="11319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1. СУЧАСНИЙ </a:t>
            </a:r>
            <a:r>
              <a:rPr lang="ru-RU" dirty="0"/>
              <a:t>СТАН ВИБОРЧОГО ПРОЦЕСУ В УКРАЇНІ     </a:t>
            </a:r>
            <a:r>
              <a:rPr lang="ru-RU" dirty="0" smtClean="0"/>
              <a:t>         </a:t>
            </a:r>
            <a:endParaRPr lang="ru-RU" dirty="0"/>
          </a:p>
          <a:p>
            <a:pPr algn="ctr"/>
            <a:r>
              <a:rPr lang="ru-RU" dirty="0"/>
              <a:t>	Вибори як політичний інститут забезпечення </a:t>
            </a:r>
            <a:r>
              <a:rPr lang="ru-RU" dirty="0" smtClean="0"/>
              <a:t>представницької демократії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1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8B3A6451-23E4-4EB2-B014-2692A76BA8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673" y="83351"/>
            <a:ext cx="11817327" cy="524343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ru-RU" sz="2400" dirty="0">
                <a:ea typeface="+mn-lt"/>
                <a:cs typeface="+mn-lt"/>
              </a:rPr>
              <a:t>Поняття та особливості виборчої системи України.</a:t>
            </a:r>
            <a:endParaRPr lang="ru-RU" sz="2400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331730-C8D9-459A-B3FB-8CC52B85D6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>
                <a:ea typeface="+mn-lt"/>
                <a:cs typeface="+mn-lt"/>
              </a:rPr>
              <a:t>Хрипкова І.П. 281-19зск-1Фм// --.06.2022</a:t>
            </a:r>
            <a:endParaRPr lang="ru-RU" dirty="0"/>
          </a:p>
          <a:p>
            <a:endParaRPr lang="ru-RU" dirty="0"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77857"/>
              </p:ext>
            </p:extLst>
          </p:nvPr>
        </p:nvGraphicFramePr>
        <p:xfrm>
          <a:off x="793194" y="565108"/>
          <a:ext cx="10980284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0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Виборча система — це порядок формування виборних органів держави та органів місцевого управління (самоврядування) на основі Конституції та законів</a:t>
                      </a:r>
                      <a:endParaRPr lang="uk-UA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Центральна виборча комісія (ЦВК) - це головний виборчий орган, який очолює систему виборчих комісій по підготовці та проведенню виборів 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ЦВК складається із членів які призначаються на посади Верховною Радою України за поданням Президента України. ЦВК працює на постійній основі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1601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Центральна виборча комісія: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-забезпечує реалізацію і захист виборчих прав громадян;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-здійснює контроль за додержанням вимог виборчого законодавства;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-здійснює консультативне, методичне забезпечення діяльності виборчих комісій та інше</a:t>
                      </a:r>
                      <a:r>
                        <a:rPr lang="ru-RU" dirty="0" smtClean="0"/>
                        <a:t>і.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262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підставі постанови ЦВК формуються Окружні чи Теріторіальні виборчі комісії.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Окружна чи Теріторіальна виборча комісія організовує  роботу дільничних виборчих комісій у своїх виборчих округах.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Дільнична виборча комісія є спеціальним колегіальним   органом, уповноваженим організовувати підготовку та проведення виборів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4708"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Дільничні виборчі комісії покладається завдання щодо безпосередньої організації процесу підготовки, проведення та підсумування голосування на виборчій дільниці.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262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5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B04DF2-C85F-49B6-AC0B-761EE18AE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>
                <a:ea typeface="+mn-lt"/>
                <a:cs typeface="+mn-lt"/>
              </a:rPr>
              <a:t>Хрипкова І.П. 281-19зск-1Фм// --.06.2022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088294-15A5-4EB4-A5F6-274FF66CC14B}"/>
              </a:ext>
            </a:extLst>
          </p:cNvPr>
          <p:cNvSpPr txBox="1"/>
          <p:nvPr/>
        </p:nvSpPr>
        <p:spPr>
          <a:xfrm>
            <a:off x="235527" y="1608463"/>
            <a:ext cx="6517813" cy="455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1600" dirty="0" smtClean="0"/>
              <a:t>       </a:t>
            </a:r>
            <a:endParaRPr lang="en-US" sz="1600" dirty="0"/>
          </a:p>
          <a:p>
            <a:endParaRPr lang="uk-UA" sz="1600" dirty="0" smtClean="0"/>
          </a:p>
          <a:p>
            <a:r>
              <a:rPr lang="uk-UA" sz="1600" dirty="0" smtClean="0"/>
              <a:t>1.Призначення </a:t>
            </a:r>
            <a:r>
              <a:rPr lang="uk-UA" sz="1600" dirty="0"/>
              <a:t>дати виборів Центральною виборчою комісією, згідно Закону України.</a:t>
            </a:r>
            <a:endParaRPr lang="en-US" sz="1600" dirty="0"/>
          </a:p>
          <a:p>
            <a:r>
              <a:rPr lang="uk-UA" sz="1600" dirty="0"/>
              <a:t>2. Складання та уточнення списків </a:t>
            </a:r>
            <a:r>
              <a:rPr lang="uk-UA" sz="1600" dirty="0" smtClean="0"/>
              <a:t>виборців.</a:t>
            </a:r>
            <a:endParaRPr lang="en-US" sz="1600" dirty="0"/>
          </a:p>
          <a:p>
            <a:r>
              <a:rPr lang="uk-UA" sz="1600" dirty="0"/>
              <a:t>3. Утворення виборчих </a:t>
            </a:r>
            <a:r>
              <a:rPr lang="uk-UA" sz="1600" dirty="0" smtClean="0"/>
              <a:t>округів.</a:t>
            </a:r>
            <a:endParaRPr lang="en-US" sz="1600" dirty="0"/>
          </a:p>
          <a:p>
            <a:r>
              <a:rPr lang="uk-UA" sz="1600" dirty="0"/>
              <a:t>4. Призначення Окружної чи </a:t>
            </a:r>
            <a:r>
              <a:rPr lang="uk-UA" sz="1600" dirty="0" err="1"/>
              <a:t>Теріторіальної</a:t>
            </a:r>
            <a:r>
              <a:rPr lang="uk-UA" sz="1600" dirty="0"/>
              <a:t> виборчої комісії, призначення голів ціх комісій.</a:t>
            </a:r>
            <a:endParaRPr lang="en-US" sz="1600" dirty="0"/>
          </a:p>
          <a:p>
            <a:r>
              <a:rPr lang="uk-UA" sz="1600" dirty="0"/>
              <a:t>5. Утворення виборчих дільниць.</a:t>
            </a:r>
            <a:endParaRPr lang="en-US" sz="1600" dirty="0"/>
          </a:p>
          <a:p>
            <a:r>
              <a:rPr lang="uk-UA" sz="1600" dirty="0"/>
              <a:t>6. Утворення виборчих комісій ( ДВК).</a:t>
            </a:r>
            <a:endParaRPr lang="en-US" sz="1600" dirty="0"/>
          </a:p>
          <a:p>
            <a:r>
              <a:rPr lang="uk-UA" sz="1600" dirty="0"/>
              <a:t>7. Висування та реєстрація кандидатів у Президенти.</a:t>
            </a:r>
            <a:endParaRPr lang="en-US" sz="1600" dirty="0"/>
          </a:p>
          <a:p>
            <a:r>
              <a:rPr lang="uk-UA" sz="1600" dirty="0"/>
              <a:t>8. Проведення передвиборчої </a:t>
            </a:r>
            <a:r>
              <a:rPr lang="uk-UA" sz="1600" dirty="0" smtClean="0"/>
              <a:t>агітації.</a:t>
            </a:r>
            <a:endParaRPr lang="en-US" sz="1600" dirty="0"/>
          </a:p>
          <a:p>
            <a:r>
              <a:rPr lang="uk-UA" sz="1600" dirty="0"/>
              <a:t>7. Голосування - метод узагальнення переваг членів суспільства.</a:t>
            </a:r>
            <a:endParaRPr lang="en-US" sz="1600" dirty="0"/>
          </a:p>
          <a:p>
            <a:r>
              <a:rPr lang="uk-UA" sz="1600" dirty="0"/>
              <a:t>8.Підрахунок голосів виборців та встановлення підсумків голосування.</a:t>
            </a:r>
            <a:endParaRPr lang="en-US" sz="1600" dirty="0"/>
          </a:p>
          <a:p>
            <a:r>
              <a:rPr lang="uk-UA" sz="1600" dirty="0"/>
              <a:t>9.Встановлення результатів виборів Президента України та їх офіційне </a:t>
            </a:r>
            <a:r>
              <a:rPr lang="uk-UA" sz="1600" dirty="0" smtClean="0"/>
              <a:t>оприлюднення.</a:t>
            </a:r>
            <a:endParaRPr lang="en-US" sz="1600" dirty="0" smtClean="0"/>
          </a:p>
          <a:p>
            <a:r>
              <a:rPr lang="uk-UA" sz="1600" dirty="0" smtClean="0"/>
              <a:t>10.Припинення діяльності виборчих комісій</a:t>
            </a:r>
            <a:r>
              <a:rPr lang="uk-UA" dirty="0" smtClean="0"/>
              <a:t> </a:t>
            </a:r>
            <a:endParaRPr lang="uk" dirty="0" smtClean="0">
              <a:ea typeface="+mn-lt"/>
              <a:cs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8E42D5-6940-415B-8932-457A53B9A082}"/>
              </a:ext>
            </a:extLst>
          </p:cNvPr>
          <p:cNvSpPr txBox="1"/>
          <p:nvPr/>
        </p:nvSpPr>
        <p:spPr>
          <a:xfrm>
            <a:off x="544944" y="181534"/>
            <a:ext cx="111852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/>
              <a:t>      Основні </a:t>
            </a:r>
            <a:r>
              <a:rPr lang="ru-RU" sz="2000" b="1" dirty="0"/>
              <a:t>етапи виборчого процесу у відповідності до діючого законодавства. </a:t>
            </a:r>
            <a:endParaRPr lang="ru-RU" sz="2000" b="1" dirty="0"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527" y="844818"/>
            <a:ext cx="11494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/>
              <a:t>Виборчий </a:t>
            </a:r>
            <a:r>
              <a:rPr lang="ru-RU" b="1" dirty="0" err="1"/>
              <a:t>процес</a:t>
            </a:r>
            <a:r>
              <a:rPr lang="ru-RU" b="1" dirty="0"/>
              <a:t> - це система </a:t>
            </a:r>
            <a:r>
              <a:rPr lang="ru-RU" b="1" dirty="0" err="1"/>
              <a:t>врегульованих</a:t>
            </a:r>
            <a:r>
              <a:rPr lang="ru-RU" b="1" dirty="0"/>
              <a:t> Конституцією та </a:t>
            </a:r>
            <a:r>
              <a:rPr lang="ru-RU" b="1" dirty="0" smtClean="0"/>
              <a:t>законами України </a:t>
            </a:r>
            <a:r>
              <a:rPr lang="ru-RU" b="1" dirty="0" err="1"/>
              <a:t>основних</a:t>
            </a:r>
            <a:r>
              <a:rPr lang="ru-RU" b="1" dirty="0"/>
              <a:t> </a:t>
            </a:r>
            <a:r>
              <a:rPr lang="ru-RU" b="1" dirty="0" err="1"/>
              <a:t>послідовних</a:t>
            </a:r>
            <a:r>
              <a:rPr lang="ru-RU" b="1" dirty="0"/>
              <a:t> </a:t>
            </a:r>
            <a:r>
              <a:rPr lang="ru-RU" b="1" dirty="0" err="1"/>
              <a:t>процесуальних</a:t>
            </a:r>
            <a:r>
              <a:rPr lang="ru-RU" b="1" dirty="0"/>
              <a:t> </a:t>
            </a:r>
            <a:r>
              <a:rPr lang="ru-RU" b="1" dirty="0" err="1"/>
              <a:t>стадій</a:t>
            </a:r>
            <a:r>
              <a:rPr lang="ru-RU" b="1" dirty="0"/>
              <a:t> організації та проведення </a:t>
            </a:r>
            <a:r>
              <a:rPr lang="ru-RU" b="1" dirty="0" smtClean="0"/>
              <a:t>виборів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439724" y="1762350"/>
            <a:ext cx="40288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/>
              <a:t>Виборчий </a:t>
            </a:r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b="1" dirty="0" smtClean="0"/>
              <a:t>здійснюється </a:t>
            </a:r>
            <a:r>
              <a:rPr lang="ru-RU" b="1" dirty="0"/>
              <a:t>на </a:t>
            </a:r>
            <a:r>
              <a:rPr lang="ru-RU" b="1" dirty="0" smtClean="0"/>
              <a:t>основі:</a:t>
            </a:r>
            <a:endParaRPr lang="ru-RU" b="1" dirty="0"/>
          </a:p>
          <a:p>
            <a:r>
              <a:rPr lang="ru-RU" dirty="0" smtClean="0"/>
              <a:t>-</a:t>
            </a:r>
            <a:r>
              <a:rPr lang="ru-RU" dirty="0" err="1" smtClean="0"/>
              <a:t>гарантії</a:t>
            </a:r>
            <a:r>
              <a:rPr lang="ru-RU" dirty="0" smtClean="0"/>
              <a:t> </a:t>
            </a:r>
            <a:r>
              <a:rPr lang="ru-RU" dirty="0"/>
              <a:t>реалізації виборчих прав </a:t>
            </a:r>
            <a:r>
              <a:rPr lang="ru-RU" dirty="0" smtClean="0"/>
              <a:t>громадян;</a:t>
            </a:r>
            <a:endParaRPr lang="ru-RU" dirty="0"/>
          </a:p>
          <a:p>
            <a:r>
              <a:rPr lang="ru-RU" dirty="0" smtClean="0"/>
              <a:t>-дотримання </a:t>
            </a:r>
            <a:r>
              <a:rPr lang="ru-RU" dirty="0" err="1"/>
              <a:t>основних</a:t>
            </a:r>
            <a:r>
              <a:rPr lang="ru-RU" dirty="0"/>
              <a:t> принципів виборчого </a:t>
            </a:r>
            <a:r>
              <a:rPr lang="ru-RU" dirty="0" smtClean="0"/>
              <a:t>права;</a:t>
            </a:r>
            <a:endParaRPr lang="ru-RU" dirty="0"/>
          </a:p>
          <a:p>
            <a:r>
              <a:rPr lang="ru-RU" dirty="0" smtClean="0"/>
              <a:t>-законності </a:t>
            </a:r>
            <a:r>
              <a:rPr lang="ru-RU" dirty="0"/>
              <a:t>та заборони </a:t>
            </a:r>
            <a:r>
              <a:rPr lang="ru-RU" dirty="0" err="1"/>
              <a:t>протиправного</a:t>
            </a:r>
            <a:r>
              <a:rPr lang="ru-RU" dirty="0"/>
              <a:t> </a:t>
            </a:r>
            <a:r>
              <a:rPr lang="ru-RU" dirty="0" err="1" smtClean="0"/>
              <a:t>втручання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політичного </a:t>
            </a:r>
            <a:r>
              <a:rPr lang="ru-RU" dirty="0" err="1"/>
              <a:t>плюралізму</a:t>
            </a:r>
            <a:r>
              <a:rPr lang="ru-RU" dirty="0"/>
              <a:t> та </a:t>
            </a:r>
            <a:r>
              <a:rPr lang="ru-RU" dirty="0" err="1"/>
              <a:t>багатопартійності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err="1"/>
              <a:t>публічності</a:t>
            </a:r>
            <a:r>
              <a:rPr lang="ru-RU" dirty="0"/>
              <a:t> і </a:t>
            </a:r>
            <a:r>
              <a:rPr lang="ru-RU" dirty="0" err="1"/>
              <a:t>відкритості</a:t>
            </a:r>
            <a:r>
              <a:rPr lang="ru-RU" dirty="0"/>
              <a:t> виборчого </a:t>
            </a:r>
            <a:r>
              <a:rPr lang="ru-RU" dirty="0" smtClean="0"/>
              <a:t>процесу;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свободи </a:t>
            </a:r>
            <a:r>
              <a:rPr lang="ru-RU" dirty="0" err="1"/>
              <a:t>передвиборної</a:t>
            </a:r>
            <a:r>
              <a:rPr lang="ru-RU" dirty="0"/>
              <a:t> </a:t>
            </a:r>
            <a:r>
              <a:rPr lang="ru-RU" dirty="0" err="1" smtClean="0"/>
              <a:t>агітації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dirty="0" err="1"/>
              <a:t>неупередженості</a:t>
            </a:r>
            <a:r>
              <a:rPr lang="ru-RU" dirty="0"/>
              <a:t> органів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smtClean="0"/>
              <a:t>влади.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3074" y="1608463"/>
            <a:ext cx="3586381" cy="48385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Етапи виборчого процесу:</a:t>
            </a:r>
          </a:p>
        </p:txBody>
      </p:sp>
    </p:spTree>
    <p:extLst>
      <p:ext uri="{BB962C8B-B14F-4D97-AF65-F5344CB8AC3E}">
        <p14:creationId xmlns:p14="http://schemas.microsoft.com/office/powerpoint/2010/main" val="20679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EA260BD7-DD84-4EC8-BBF2-EB4BC294A5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916" y="282237"/>
            <a:ext cx="11300385" cy="773623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2. АНАЛІЗ </a:t>
            </a:r>
            <a:r>
              <a:rPr lang="ru-RU" sz="20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ПРАКТИЧНИХ АСПЕКТІВ ДІЯЛЬНОСТІ ВИБОРЧОЇ ДІЛЬНИЦІ В ТЕРИТОРІАЛЬНІЙ </a:t>
            </a:r>
            <a:r>
              <a:rPr lang="ru-RU" sz="20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ГРОМАДІ</a:t>
            </a:r>
            <a:endParaRPr lang="ru-RU" sz="20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Соціально-економічна </a:t>
            </a:r>
            <a:r>
              <a:rPr lang="ru-RU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характеристика Павлоградської територіальної </a:t>
            </a:r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громади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Основні </a:t>
            </a:r>
            <a:r>
              <a:rPr lang="ru-RU" sz="2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соціально-економічні</a:t>
            </a:r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складові</a:t>
            </a:r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міста</a:t>
            </a:r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Павлограда.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Проблеми та шляхи їх </a:t>
            </a:r>
            <a:r>
              <a:rPr lang="ru-RU" sz="2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вирішення</a:t>
            </a:r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Павлоградській</a:t>
            </a:r>
            <a:r>
              <a:rPr lang="ru-RU" sz="2400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громаді.</a:t>
            </a:r>
            <a:endParaRPr lang="ru-RU" sz="2400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06366D-584A-4D90-9EC9-2F0B474B76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>
                <a:ea typeface="+mn-lt"/>
                <a:cs typeface="+mn-lt"/>
              </a:rPr>
              <a:t>Хрипкова І.П. 281-19зск-1Фм// --.06.2022</a:t>
            </a:r>
            <a:endParaRPr lang="ru-RU" dirty="0"/>
          </a:p>
        </p:txBody>
      </p:sp>
      <p:graphicFrame>
        <p:nvGraphicFramePr>
          <p:cNvPr id="5" name="Схема 5">
            <a:extLst>
              <a:ext uri="{FF2B5EF4-FFF2-40B4-BE49-F238E27FC236}">
                <a16:creationId xmlns:a16="http://schemas.microsoft.com/office/drawing/2014/main" xmlns="" id="{D1AC3B8D-295E-4640-8173-7BF6A66F1E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690441"/>
              </p:ext>
            </p:extLst>
          </p:nvPr>
        </p:nvGraphicFramePr>
        <p:xfrm>
          <a:off x="1288973" y="2019300"/>
          <a:ext cx="9584675" cy="334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1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9DF77F5A-FAAA-4E14-B146-1A7F7654B0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7278" y="259122"/>
            <a:ext cx="9904164" cy="606292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ru-RU" sz="2400" dirty="0">
                <a:ea typeface="+mn-lt"/>
                <a:cs typeface="+mn-lt"/>
              </a:rPr>
              <a:t>Аналіз </a:t>
            </a:r>
            <a:r>
              <a:rPr lang="ru-RU" sz="2400" dirty="0" err="1">
                <a:ea typeface="+mn-lt"/>
                <a:cs typeface="+mn-lt"/>
              </a:rPr>
              <a:t>особливостей</a:t>
            </a:r>
            <a:r>
              <a:rPr lang="ru-RU" sz="2400" dirty="0">
                <a:ea typeface="+mn-lt"/>
                <a:cs typeface="+mn-lt"/>
              </a:rPr>
              <a:t> діяльності виборчої </a:t>
            </a:r>
            <a:r>
              <a:rPr lang="ru-RU" sz="2400" dirty="0" smtClean="0">
                <a:ea typeface="+mn-lt"/>
                <a:cs typeface="+mn-lt"/>
              </a:rPr>
              <a:t>дільниці.</a:t>
            </a:r>
          </a:p>
          <a:p>
            <a:pPr algn="ctr"/>
            <a:r>
              <a:rPr lang="ru-RU" sz="2000" dirty="0">
                <a:ea typeface="+mn-lt"/>
                <a:cs typeface="+mn-lt"/>
              </a:rPr>
              <a:t>Основні завдання </a:t>
            </a:r>
            <a:r>
              <a:rPr lang="ru-RU" sz="2000" dirty="0" err="1">
                <a:ea typeface="+mn-lt"/>
                <a:cs typeface="+mn-lt"/>
              </a:rPr>
              <a:t>Дільничної</a:t>
            </a:r>
            <a:r>
              <a:rPr lang="ru-RU" sz="2000" dirty="0">
                <a:ea typeface="+mn-lt"/>
                <a:cs typeface="+mn-lt"/>
              </a:rPr>
              <a:t> виборчої </a:t>
            </a:r>
            <a:r>
              <a:rPr lang="ru-RU" sz="2000" dirty="0" smtClean="0">
                <a:ea typeface="+mn-lt"/>
                <a:cs typeface="+mn-lt"/>
              </a:rPr>
              <a:t>комісії</a:t>
            </a:r>
            <a:r>
              <a:rPr lang="ru-RU" sz="2400" dirty="0" smtClean="0">
                <a:ea typeface="+mn-lt"/>
                <a:cs typeface="+mn-lt"/>
              </a:rPr>
              <a:t>.</a:t>
            </a:r>
            <a:r>
              <a:rPr lang="uk" sz="2400" dirty="0">
                <a:ea typeface="+mn-lt"/>
                <a:cs typeface="+mn-lt"/>
              </a:rPr>
              <a:t> </a:t>
            </a:r>
            <a:endParaRPr lang="uk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7F7410-740D-4FC7-A066-3400DDFBED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>
                <a:ea typeface="+mn-lt"/>
                <a:cs typeface="+mn-lt"/>
              </a:rPr>
              <a:t>Хрипкова І.П. 281-19зск-1Фм// --.06.2022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6234" y="1504950"/>
            <a:ext cx="2247900" cy="1498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Створення Дільничної виборчої комісії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73449" y="1600201"/>
            <a:ext cx="2200237" cy="1625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Вирішення </a:t>
            </a:r>
            <a:r>
              <a:rPr lang="uk-UA" dirty="0"/>
              <a:t>питання </a:t>
            </a:r>
            <a:r>
              <a:rPr lang="uk-UA" dirty="0" smtClean="0"/>
              <a:t>матеріально </a:t>
            </a:r>
            <a:r>
              <a:rPr lang="uk-UA" dirty="0"/>
              <a:t>–технічного забезпечення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26150" y="1428749"/>
            <a:ext cx="2324100" cy="1362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Підготовка </a:t>
            </a:r>
            <a:r>
              <a:rPr lang="uk-UA" dirty="0"/>
              <a:t>приміщення для </a:t>
            </a:r>
            <a:r>
              <a:rPr lang="uk-UA" dirty="0" smtClean="0"/>
              <a:t>голосування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29700" y="1600200"/>
            <a:ext cx="2578100" cy="1308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Попередні </a:t>
            </a:r>
            <a:r>
              <a:rPr lang="uk-UA" dirty="0"/>
              <a:t>списки виборців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0184" y="3577346"/>
            <a:ext cx="2540000" cy="17548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Надсилання </a:t>
            </a:r>
            <a:r>
              <a:rPr lang="uk-UA" dirty="0"/>
              <a:t>виборцям </a:t>
            </a:r>
            <a:r>
              <a:rPr lang="uk-UA" dirty="0" smtClean="0"/>
              <a:t>іменних запрошень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2567" y="3824121"/>
            <a:ext cx="2552700" cy="16666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rgbClr val="FFFF00"/>
                </a:solidFill>
              </a:rPr>
              <a:t>Проведення дня </a:t>
            </a:r>
            <a:r>
              <a:rPr lang="uk-UA" sz="2200" dirty="0">
                <a:solidFill>
                  <a:srgbClr val="FFFF00"/>
                </a:solidFill>
              </a:rPr>
              <a:t>голосування </a:t>
            </a:r>
            <a:endParaRPr lang="ru-RU" sz="2200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53200" y="3667124"/>
            <a:ext cx="2743200" cy="15760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</a:t>
            </a:r>
            <a:r>
              <a:rPr lang="uk-UA" dirty="0" smtClean="0"/>
              <a:t>ідрахунок </a:t>
            </a:r>
            <a:r>
              <a:rPr lang="uk-UA" dirty="0"/>
              <a:t>голосів виборців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74333" y="3635375"/>
            <a:ext cx="2154716" cy="14859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Здача та закриття </a:t>
            </a:r>
            <a:r>
              <a:rPr lang="uk-UA" dirty="0"/>
              <a:t>виборчої дільниці</a:t>
            </a:r>
            <a:endParaRPr lang="ru-RU" dirty="0"/>
          </a:p>
        </p:txBody>
      </p:sp>
      <p:cxnSp>
        <p:nvCxnSpPr>
          <p:cNvPr id="5" name="Прямая со стрелкой 4"/>
          <p:cNvCxnSpPr>
            <a:stCxn id="6" idx="3"/>
            <a:endCxn id="7" idx="1"/>
          </p:cNvCxnSpPr>
          <p:nvPr/>
        </p:nvCxnSpPr>
        <p:spPr>
          <a:xfrm>
            <a:off x="2854134" y="2254250"/>
            <a:ext cx="619315" cy="15875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3"/>
            <a:endCxn id="8" idx="1"/>
          </p:cNvCxnSpPr>
          <p:nvPr/>
        </p:nvCxnSpPr>
        <p:spPr>
          <a:xfrm flipV="1">
            <a:off x="5673686" y="2109787"/>
            <a:ext cx="352464" cy="30321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  <a:endCxn id="9" idx="1"/>
          </p:cNvCxnSpPr>
          <p:nvPr/>
        </p:nvCxnSpPr>
        <p:spPr>
          <a:xfrm>
            <a:off x="8350250" y="2109787"/>
            <a:ext cx="679450" cy="14446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3"/>
            <a:endCxn id="11" idx="1"/>
          </p:cNvCxnSpPr>
          <p:nvPr/>
        </p:nvCxnSpPr>
        <p:spPr>
          <a:xfrm>
            <a:off x="3000184" y="4454755"/>
            <a:ext cx="522383" cy="20270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3"/>
            <a:endCxn id="12" idx="1"/>
          </p:cNvCxnSpPr>
          <p:nvPr/>
        </p:nvCxnSpPr>
        <p:spPr>
          <a:xfrm flipV="1">
            <a:off x="6075267" y="4455138"/>
            <a:ext cx="477933" cy="20232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3"/>
            <a:endCxn id="13" idx="1"/>
          </p:cNvCxnSpPr>
          <p:nvPr/>
        </p:nvCxnSpPr>
        <p:spPr>
          <a:xfrm flipV="1">
            <a:off x="9296400" y="4378325"/>
            <a:ext cx="477933" cy="7681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984500" y="2747603"/>
            <a:ext cx="6181534" cy="112589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4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A2B4845C-8273-47E2-AE30-F6060919B4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8299" y="209683"/>
            <a:ext cx="11182119" cy="450717"/>
          </a:xfrm>
        </p:spPr>
        <p:txBody>
          <a:bodyPr lIns="91440" tIns="45720" rIns="91440" bIns="45720" anchor="t">
            <a:noAutofit/>
          </a:bodyPr>
          <a:lstStyle/>
          <a:p>
            <a:r>
              <a:rPr lang="ru-RU" sz="1800" dirty="0" smtClean="0"/>
              <a:t>      3</a:t>
            </a:r>
            <a:r>
              <a:rPr lang="ru-RU" dirty="0" smtClean="0"/>
              <a:t>.</a:t>
            </a:r>
            <a:r>
              <a:rPr lang="ru-RU" sz="1800" dirty="0" smtClean="0"/>
              <a:t>РОЗРОБКА </a:t>
            </a:r>
            <a:r>
              <a:rPr lang="ru-RU" sz="1800" dirty="0"/>
              <a:t>ЗАХОДІВ ПІДВИЩЕННЯ ЕФЕКТИВНОСТІ ДІЯЛЬНОСТІ ВИБОРЧОЇ ДІЛЬНИЦІ.</a:t>
            </a:r>
            <a:endParaRPr lang="en-US" sz="1800" dirty="0"/>
          </a:p>
          <a:p>
            <a:r>
              <a:rPr lang="uk-UA" sz="1800" dirty="0" smtClean="0"/>
              <a:t>                 </a:t>
            </a:r>
            <a:r>
              <a:rPr lang="uk-UA" sz="1800" dirty="0"/>
              <a:t>Дослідження різних форм виборів Президента у США, </a:t>
            </a:r>
            <a:r>
              <a:rPr lang="uk-UA" sz="1800" dirty="0" smtClean="0"/>
              <a:t>Естонії</a:t>
            </a:r>
            <a:r>
              <a:rPr lang="uk-UA" sz="1800" dirty="0"/>
              <a:t>.</a:t>
            </a:r>
            <a:endParaRPr lang="en-US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79D868C-4AFD-424B-B0E2-3C5737B92E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>
                <a:ea typeface="+mn-lt"/>
                <a:cs typeface="+mn-lt"/>
              </a:rPr>
              <a:t>Хрипкова І.П. 281-19зск-1Фм// --.06.2022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8A0140-6080-48D9-8346-994D949D9D71}"/>
              </a:ext>
            </a:extLst>
          </p:cNvPr>
          <p:cNvSpPr txBox="1"/>
          <p:nvPr/>
        </p:nvSpPr>
        <p:spPr>
          <a:xfrm>
            <a:off x="8077200" y="29314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>
              <a:cs typeface="Arial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14853"/>
              </p:ext>
            </p:extLst>
          </p:nvPr>
        </p:nvGraphicFramePr>
        <p:xfrm>
          <a:off x="1117600" y="1111718"/>
          <a:ext cx="10152654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6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76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9123">
                <a:tc>
                  <a:txBody>
                    <a:bodyPr/>
                    <a:lstStyle/>
                    <a:p>
                      <a:r>
                        <a:rPr lang="uk-UA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Естонія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123">
                <a:tc>
                  <a:txBody>
                    <a:bodyPr/>
                    <a:lstStyle/>
                    <a:p>
                      <a:r>
                        <a:rPr lang="ru-RU" dirty="0" smtClean="0"/>
                        <a:t>   Вибори президента у США </a:t>
                      </a:r>
                      <a:r>
                        <a:rPr lang="ru-RU" dirty="0" err="1" smtClean="0"/>
                        <a:t>проводяться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колегієй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вибірників</a:t>
                      </a:r>
                      <a:r>
                        <a:rPr lang="ru-RU" dirty="0" smtClean="0"/>
                        <a:t> ( 538 </a:t>
                      </a:r>
                      <a:r>
                        <a:rPr lang="ru-RU" dirty="0" err="1" smtClean="0"/>
                        <a:t>чоловік</a:t>
                      </a:r>
                      <a:r>
                        <a:rPr lang="ru-RU" dirty="0" smtClean="0"/>
                        <a:t>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Естонія у 2007році перейшла до е-голосування (хоча «паперове» не скасовано, існує паралельно), була проведена значна підготовка, і не лише технологічна.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123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Американське законодавство уможливлює дострокове дистанційне голосування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Державні чиновники стали найбільш активними провайдерами е-технологій в системі державного управління.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2595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Дострокове голосування — процес, при якому виборці можуть проголосувати протягом одного чи кількох визначених днів до виборів, дистанційно або на дільниці.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98% естонців здійснюють покупки через Інтернет,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95% – сплачують податки та декларують доходи.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123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В умовах електронного голосування можливі втручання у виборчий процес з-за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меж держави, з метою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«відкоригувати» результати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На розвиток е-врядування держава щорічно витрачає 1% ВВП. Це той загальний е-фон, на якому проходить е-голосування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2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CE6A653-FEDA-435A-80A2-871D0953CE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0277" y="352362"/>
            <a:ext cx="11090031" cy="497449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ru-RU" sz="2400" dirty="0" smtClean="0"/>
              <a:t>Перші </a:t>
            </a:r>
            <a:r>
              <a:rPr lang="uk-UA" sz="2400" dirty="0"/>
              <a:t>кроки </a:t>
            </a:r>
            <a:r>
              <a:rPr lang="uk-UA" sz="2400" dirty="0" smtClean="0"/>
              <a:t>удосконалення для виборчої системи в Україні на досвіді Естонії:</a:t>
            </a:r>
            <a:endParaRPr lang="ru-RU" sz="2400" dirty="0">
              <a:cs typeface="Arial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78A7D46-DBAE-4827-BB07-63893D24A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ru-RU" dirty="0">
                <a:ea typeface="+mn-lt"/>
                <a:cs typeface="+mn-lt"/>
              </a:rPr>
              <a:t>Хрипкова І.П. 281-19зск-1Фм// --.06.2022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0670" y="1167045"/>
            <a:ext cx="105872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uk-UA" sz="2400" dirty="0" smtClean="0"/>
              <a:t>розробка </a:t>
            </a:r>
            <a:r>
              <a:rPr lang="uk-UA" sz="2400" dirty="0"/>
              <a:t>технологій максимального спрощення </a:t>
            </a:r>
            <a:r>
              <a:rPr lang="uk-UA" sz="2400" dirty="0" smtClean="0"/>
              <a:t>обміну</a:t>
            </a:r>
          </a:p>
          <a:p>
            <a:r>
              <a:rPr lang="uk-UA" sz="2400" dirty="0" smtClean="0"/>
              <a:t>інформацією </a:t>
            </a:r>
            <a:r>
              <a:rPr lang="uk-UA" sz="2400" dirty="0"/>
              <a:t>між державними установами та службами; </a:t>
            </a:r>
            <a:endParaRPr lang="uk-UA" sz="2400" dirty="0" smtClean="0"/>
          </a:p>
          <a:p>
            <a:r>
              <a:rPr lang="uk-UA" sz="2400" dirty="0" smtClean="0"/>
              <a:t> 2</a:t>
            </a:r>
            <a:r>
              <a:rPr lang="uk-UA" sz="2400" dirty="0"/>
              <a:t>) забезпечення електронного доступу громадян до публічної інформації, в тому числі, інформації про рішення, ухвалені усіма владними інститутами; </a:t>
            </a:r>
            <a:endParaRPr lang="uk-UA" sz="2400" dirty="0" smtClean="0"/>
          </a:p>
          <a:p>
            <a:r>
              <a:rPr lang="uk-UA" sz="2400" dirty="0" smtClean="0"/>
              <a:t> 3</a:t>
            </a:r>
            <a:r>
              <a:rPr lang="uk-UA" sz="2400" dirty="0"/>
              <a:t>) розробка заходів для захисту кіберпростору</a:t>
            </a:r>
            <a:r>
              <a:rPr lang="uk-UA" sz="2400" dirty="0" smtClean="0"/>
              <a:t>;</a:t>
            </a:r>
          </a:p>
          <a:p>
            <a:r>
              <a:rPr lang="uk-UA" sz="2400" dirty="0"/>
              <a:t> </a:t>
            </a:r>
            <a:r>
              <a:rPr lang="uk-UA" sz="2400" dirty="0" smtClean="0"/>
              <a:t>4</a:t>
            </a:r>
            <a:r>
              <a:rPr lang="uk-UA" sz="2400" dirty="0"/>
              <a:t>) комп’ютеризація та забезпечення доступом до Інтернету усіх навчальних закладів; </a:t>
            </a:r>
            <a:endParaRPr lang="uk-UA" sz="2400" dirty="0" smtClean="0"/>
          </a:p>
          <a:p>
            <a:r>
              <a:rPr lang="uk-UA" sz="2400" dirty="0" smtClean="0"/>
              <a:t> 5</a:t>
            </a:r>
            <a:r>
              <a:rPr lang="uk-UA" sz="2400" dirty="0"/>
              <a:t>) навчання комп’ютерній грамотності усіх категорій населення засобами формальної та неформальної освіти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     У </a:t>
            </a:r>
            <a:r>
              <a:rPr lang="uk-UA" sz="2400" dirty="0"/>
              <a:t>2000-му році введено ID-карту, яка слугує, в тому числі, для ідентифікації виборця.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4599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1291</Words>
  <Application>Microsoft Office PowerPoint</Application>
  <PresentationFormat>Произвольный</PresentationFormat>
  <Paragraphs>156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Підвищення ефективності діяльності виборчої дільниці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Доповідь завершено 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</cp:lastModifiedBy>
  <cp:revision>1065</cp:revision>
  <dcterms:created xsi:type="dcterms:W3CDTF">2018-01-06T22:34:48Z</dcterms:created>
  <dcterms:modified xsi:type="dcterms:W3CDTF">2022-07-13T12:04:53Z</dcterms:modified>
</cp:coreProperties>
</file>