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Raleway"/>
      <p:regular r:id="rId28"/>
      <p:bold r:id="rId29"/>
      <p:italic r:id="rId30"/>
      <p:boldItalic r:id="rId31"/>
    </p:embeddedFont>
    <p:embeddedFont>
      <p:font typeface="La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6411D80-8F8D-476D-8CBD-A83035A90D38}">
  <a:tblStyle styleId="{A6411D80-8F8D-476D-8CBD-A83035A90D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aleway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aleway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boldItalic.fntdata"/><Relationship Id="rId30" Type="http://schemas.openxmlformats.org/officeDocument/2006/relationships/font" Target="fonts/Raleway-italic.fntdata"/><Relationship Id="rId11" Type="http://schemas.openxmlformats.org/officeDocument/2006/relationships/slide" Target="slides/slide5.xml"/><Relationship Id="rId33" Type="http://schemas.openxmlformats.org/officeDocument/2006/relationships/font" Target="fonts/Lato-bold.fntdata"/><Relationship Id="rId10" Type="http://schemas.openxmlformats.org/officeDocument/2006/relationships/slide" Target="slides/slide4.xml"/><Relationship Id="rId32" Type="http://schemas.openxmlformats.org/officeDocument/2006/relationships/font" Target="fonts/Lato-regular.fntdata"/><Relationship Id="rId13" Type="http://schemas.openxmlformats.org/officeDocument/2006/relationships/slide" Target="slides/slide7.xml"/><Relationship Id="rId35" Type="http://schemas.openxmlformats.org/officeDocument/2006/relationships/font" Target="fonts/Lato-boldItalic.fntdata"/><Relationship Id="rId12" Type="http://schemas.openxmlformats.org/officeDocument/2006/relationships/slide" Target="slides/slide6.xml"/><Relationship Id="rId34" Type="http://schemas.openxmlformats.org/officeDocument/2006/relationships/font" Target="fonts/Lato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1e500a3f4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e1e500a3f4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1e500a3f4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1e500a3f4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1e500a3f4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1e500a3f4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1e500a3f4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e1e500a3f4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1ef271c7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e1ef271c7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1ef271c7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e1ef271c7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1ef271c7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1ef271c7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1ef271c7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1ef271c7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1ef271c7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1ef271c7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e1ef271c70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e1ef271c7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e1ef271c70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e1ef271c70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1e500a3f4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1e500a3f4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1ef271c70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e1ef271c70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1ef271c70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e1ef271c70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1e500a3f4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1e500a3f4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1e500a3f4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e1e500a3f4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1e500a3f4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e1e500a3f4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e1e500a3f4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e1e500a3f4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e1e500a3f4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e1e500a3f4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1e500a3f4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e1e500a3f4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1e500a3f4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1e500a3f4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700">
        <p14:gallery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8.png"/><Relationship Id="rId4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Relationship Id="rId4" Type="http://schemas.openxmlformats.org/officeDocument/2006/relationships/image" Target="../media/image21.jpg"/><Relationship Id="rId5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jpg"/><Relationship Id="rId4" Type="http://schemas.openxmlformats.org/officeDocument/2006/relationships/image" Target="../media/image27.jpg"/><Relationship Id="rId5" Type="http://schemas.openxmlformats.org/officeDocument/2006/relationships/image" Target="../media/image3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jpg"/><Relationship Id="rId4" Type="http://schemas.openxmlformats.org/officeDocument/2006/relationships/image" Target="../media/image3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25" y="1730100"/>
            <a:ext cx="6016450" cy="27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6530" y="2021575"/>
            <a:ext cx="6181795" cy="27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/>
          <p:nvPr/>
        </p:nvSpPr>
        <p:spPr>
          <a:xfrm>
            <a:off x="2672925" y="965825"/>
            <a:ext cx="5949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latin typeface="Times New Roman"/>
                <a:ea typeface="Times New Roman"/>
                <a:cs typeface="Times New Roman"/>
                <a:sym typeface="Times New Roman"/>
              </a:rPr>
              <a:t>Місцезнаходження котеджного містечка “Greenbay”, офісної будівлі та план ділянок котеджів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500" y="152400"/>
            <a:ext cx="8080200" cy="441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2"/>
          <p:cNvSpPr txBox="1"/>
          <p:nvPr/>
        </p:nvSpPr>
        <p:spPr>
          <a:xfrm>
            <a:off x="1603350" y="4460400"/>
            <a:ext cx="59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Принципова схема керуючого обладнання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-269575"/>
            <a:ext cx="9024776" cy="568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/>
        </p:nvSpPr>
        <p:spPr>
          <a:xfrm>
            <a:off x="7466100" y="3787125"/>
            <a:ext cx="1525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Побудована модель мережі  підприємства в Packet Tracer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075" y="1416500"/>
            <a:ext cx="6348676" cy="3018575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9" name="Google Shape;1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7363" y="1974050"/>
            <a:ext cx="6169275" cy="2896425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74825" y="1416500"/>
            <a:ext cx="5880675" cy="2755625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1" name="Google Shape;161;p24"/>
          <p:cNvSpPr txBox="1"/>
          <p:nvPr/>
        </p:nvSpPr>
        <p:spPr>
          <a:xfrm>
            <a:off x="1603350" y="396975"/>
            <a:ext cx="5937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Результат перевірки Kiva_Server HTTP, Kiva_Raspberry6.1 та Kiva_Server DNS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2225" y="625725"/>
            <a:ext cx="5581650" cy="41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8600" y="3633975"/>
            <a:ext cx="28194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5"/>
          <p:cNvSpPr txBox="1"/>
          <p:nvPr/>
        </p:nvSpPr>
        <p:spPr>
          <a:xfrm>
            <a:off x="440825" y="1593675"/>
            <a:ext cx="2335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Результат налаштування маршрутизаторів на підтримку служби ААА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975" y="625725"/>
            <a:ext cx="5934075" cy="267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5950" y="1935150"/>
            <a:ext cx="5657850" cy="2867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6"/>
          <p:cNvSpPr txBox="1"/>
          <p:nvPr/>
        </p:nvSpPr>
        <p:spPr>
          <a:xfrm>
            <a:off x="6352150" y="741700"/>
            <a:ext cx="2577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Результат налаштування мереж VLAN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950" y="752225"/>
            <a:ext cx="1962500" cy="40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4900" y="794300"/>
            <a:ext cx="1962500" cy="4197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37687" y="1758225"/>
            <a:ext cx="2268625" cy="312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7"/>
          <p:cNvSpPr txBox="1"/>
          <p:nvPr/>
        </p:nvSpPr>
        <p:spPr>
          <a:xfrm>
            <a:off x="2965225" y="867925"/>
            <a:ext cx="3607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Створення проекту у додатку Blynk та повідомлення про надсилання токену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375" y="650425"/>
            <a:ext cx="2108150" cy="442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4350" y="1993875"/>
            <a:ext cx="2486025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91450" y="1951025"/>
            <a:ext cx="2552700" cy="290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 txBox="1"/>
          <p:nvPr/>
        </p:nvSpPr>
        <p:spPr>
          <a:xfrm>
            <a:off x="3449125" y="836350"/>
            <a:ext cx="4797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 Інтерфейс пустого проекту та заповненого елементами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1550" y="909725"/>
            <a:ext cx="5419725" cy="37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000" y="2971350"/>
            <a:ext cx="3076750" cy="179960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9"/>
          <p:cNvSpPr txBox="1"/>
          <p:nvPr/>
        </p:nvSpPr>
        <p:spPr>
          <a:xfrm>
            <a:off x="861575" y="1562150"/>
            <a:ext cx="165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Результат успіху компіляції скетчу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950" y="249538"/>
            <a:ext cx="4409775" cy="477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7550" y="4434100"/>
            <a:ext cx="4020076" cy="471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0"/>
          <p:cNvSpPr txBox="1"/>
          <p:nvPr/>
        </p:nvSpPr>
        <p:spPr>
          <a:xfrm>
            <a:off x="4944788" y="1078275"/>
            <a:ext cx="3885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Блок-схеми 3 режимів праці та схема роботи передачі  json файлу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1"/>
          <p:cNvPicPr preferRelativeResize="0"/>
          <p:nvPr/>
        </p:nvPicPr>
        <p:blipFill rotWithShape="1">
          <a:blip r:embed="rId3">
            <a:alphaModFix/>
          </a:blip>
          <a:srcRect b="1509" l="-21568" r="12966" t="-10110"/>
          <a:stretch/>
        </p:blipFill>
        <p:spPr>
          <a:xfrm>
            <a:off x="2508525" y="226025"/>
            <a:ext cx="5191125" cy="455295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1"/>
          <p:cNvSpPr txBox="1"/>
          <p:nvPr/>
        </p:nvSpPr>
        <p:spPr>
          <a:xfrm>
            <a:off x="251500" y="1719900"/>
            <a:ext cx="31872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Створення повідомлення у форматі Json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825" y="1328175"/>
            <a:ext cx="3619150" cy="35348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4" name="Google Shape;9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2648" y="1328175"/>
            <a:ext cx="3771577" cy="35348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5" name="Google Shape;95;p14"/>
          <p:cNvSpPr txBox="1"/>
          <p:nvPr/>
        </p:nvSpPr>
        <p:spPr>
          <a:xfrm>
            <a:off x="0" y="654675"/>
            <a:ext cx="9144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latin typeface="Times New Roman"/>
                <a:ea typeface="Times New Roman"/>
                <a:cs typeface="Times New Roman"/>
                <a:sym typeface="Times New Roman"/>
              </a:rPr>
              <a:t>План 1 та 2 поверху офісної будівлі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350" y="341725"/>
            <a:ext cx="4981575" cy="4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2"/>
          <p:cNvSpPr txBox="1"/>
          <p:nvPr/>
        </p:nvSpPr>
        <p:spPr>
          <a:xfrm>
            <a:off x="6040100" y="1982875"/>
            <a:ext cx="2499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Зв'язок контролеру з мобільним додатком Blynk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6650" y="221463"/>
            <a:ext cx="3297875" cy="470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82300" y="2414125"/>
            <a:ext cx="259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Організація автоматизованого поливу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marR="3175" rtl="0" algn="ctr">
              <a:lnSpc>
                <a:spcPct val="150000"/>
              </a:lnSpc>
              <a:spcBef>
                <a:spcPts val="0"/>
              </a:spcBef>
              <a:spcAft>
                <a:spcPts val="65"/>
              </a:spcAft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Організаційна структура мережі офісу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8913" y="245150"/>
            <a:ext cx="5426183" cy="4067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1750" y="550200"/>
            <a:ext cx="6000975" cy="449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267000" y="1365900"/>
            <a:ext cx="2040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Топологія існуючої мережі підприємства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7150" y="152400"/>
            <a:ext cx="4897606" cy="4838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" name="Google Shape;113;p17"/>
          <p:cNvSpPr txBox="1"/>
          <p:nvPr/>
        </p:nvSpPr>
        <p:spPr>
          <a:xfrm>
            <a:off x="504075" y="1463550"/>
            <a:ext cx="29892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Структурна схема комплексу технічних засобів комп’ютерної мережі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8700" y="1482075"/>
            <a:ext cx="7086600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8"/>
          <p:cNvSpPr txBox="1"/>
          <p:nvPr/>
        </p:nvSpPr>
        <p:spPr>
          <a:xfrm>
            <a:off x="3565425" y="974225"/>
            <a:ext cx="59373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1892550" y="757750"/>
            <a:ext cx="5358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Структурна схема комп’ютерної системи поливу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/>
          <p:nvPr/>
        </p:nvSpPr>
        <p:spPr>
          <a:xfrm>
            <a:off x="0" y="0"/>
            <a:ext cx="9144000" cy="2571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6" name="Google Shape;126;p19"/>
          <p:cNvGraphicFramePr/>
          <p:nvPr/>
        </p:nvGraphicFramePr>
        <p:xfrm>
          <a:off x="545400" y="1019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{A6411D80-8F8D-476D-8CBD-A83035A90D38}</a:tableStyleId>
              </a:tblPr>
              <a:tblGrid>
                <a:gridCol w="1342200"/>
                <a:gridCol w="1342200"/>
                <a:gridCol w="1342200"/>
                <a:gridCol w="1342200"/>
                <a:gridCol w="1342200"/>
                <a:gridCol w="1342200"/>
              </a:tblGrid>
              <a:tr h="815050"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Найменування інформації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Ідентифікатор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Функція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Вид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Тип сигналу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8350"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Датчик вологи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DUBV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Контр.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Аналоговий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 мА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7" name="Google Shape;127;p19"/>
          <p:cNvGraphicFramePr/>
          <p:nvPr/>
        </p:nvGraphicFramePr>
        <p:xfrm>
          <a:off x="513500" y="2721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{A6411D80-8F8D-476D-8CBD-A83035A90D38}</a:tableStyleId>
              </a:tblPr>
              <a:tblGrid>
                <a:gridCol w="1342200"/>
                <a:gridCol w="1342200"/>
                <a:gridCol w="1342200"/>
                <a:gridCol w="1342200"/>
                <a:gridCol w="1342200"/>
                <a:gridCol w="1342200"/>
              </a:tblGrid>
              <a:tr h="462275"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Найменування інформації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Ідентифікатор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Функція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Вид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Тип сигналу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9925"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Реле (відкриття/закриття)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Управ.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Дискр.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5В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9925"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Реле (вмикання/вимикання)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Управ.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Дискр.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3175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12В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8" name="Google Shape;128;p19"/>
          <p:cNvSpPr txBox="1"/>
          <p:nvPr/>
        </p:nvSpPr>
        <p:spPr>
          <a:xfrm>
            <a:off x="1603350" y="289925"/>
            <a:ext cx="5937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Розрахунок вхідних та вихідних сигналів для пристрою керування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842073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/>
          <p:nvPr/>
        </p:nvSpPr>
        <p:spPr>
          <a:xfrm>
            <a:off x="6204175" y="0"/>
            <a:ext cx="2939700" cy="514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"/>
          <p:cNvSpPr txBox="1"/>
          <p:nvPr/>
        </p:nvSpPr>
        <p:spPr>
          <a:xfrm>
            <a:off x="6364975" y="2110050"/>
            <a:ext cx="2618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Wi-Fi модуль ESP32 WROVER 4MB з модулем розробника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727800" y="3394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3175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Структурна схема комп’ютерної системи</a:t>
            </a:r>
            <a:endParaRPr sz="1600"/>
          </a:p>
        </p:txBody>
      </p:sp>
      <p:pic>
        <p:nvPicPr>
          <p:cNvPr id="141" name="Google Shape;14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2026" y="757625"/>
            <a:ext cx="6815575" cy="415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