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3" r:id="rId4"/>
    <p:sldId id="285" r:id="rId5"/>
    <p:sldId id="286" r:id="rId6"/>
    <p:sldId id="287" r:id="rId7"/>
    <p:sldId id="270" r:id="rId8"/>
    <p:sldId id="271" r:id="rId9"/>
    <p:sldId id="272" r:id="rId10"/>
    <p:sldId id="289" r:id="rId11"/>
    <p:sldId id="273" r:id="rId12"/>
    <p:sldId id="274" r:id="rId13"/>
    <p:sldId id="288" r:id="rId14"/>
    <p:sldId id="279" r:id="rId15"/>
    <p:sldId id="277" r:id="rId16"/>
    <p:sldId id="276" r:id="rId17"/>
    <p:sldId id="280" r:id="rId18"/>
    <p:sldId id="281" r:id="rId19"/>
    <p:sldId id="266" r:id="rId20"/>
    <p:sldId id="267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DF4"/>
    <a:srgbClr val="D0D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E929F9F4-4A8F-4326-A1B4-22849713DDAB}" styleName="Темный стиль 1 - акцент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Темный стиль 1 - акцент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8034E78-7F5D-4C2E-B375-FC64B27BC917}" styleName="Темный стиль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8" y="5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33FC-6F30-43C4-A957-29E1C30F91E8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B4111-08F8-4DD6-9B87-28BA00BF0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234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33FC-6F30-43C4-A957-29E1C30F91E8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B4111-08F8-4DD6-9B87-28BA00BF0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42210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33FC-6F30-43C4-A957-29E1C30F91E8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B4111-08F8-4DD6-9B87-28BA00BF0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55959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33FC-6F30-43C4-A957-29E1C30F91E8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B4111-08F8-4DD6-9B87-28BA00BF0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065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33FC-6F30-43C4-A957-29E1C30F91E8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B4111-08F8-4DD6-9B87-28BA00BF0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617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33FC-6F30-43C4-A957-29E1C30F91E8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B4111-08F8-4DD6-9B87-28BA00BF0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35562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33FC-6F30-43C4-A957-29E1C30F91E8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B4111-08F8-4DD6-9B87-28BA00BF0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956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33FC-6F30-43C4-A957-29E1C30F91E8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B4111-08F8-4DD6-9B87-28BA00BF0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715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33FC-6F30-43C4-A957-29E1C30F91E8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B4111-08F8-4DD6-9B87-28BA00BF0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605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33FC-6F30-43C4-A957-29E1C30F91E8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B4111-08F8-4DD6-9B87-28BA00BF0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99404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33FC-6F30-43C4-A957-29E1C30F91E8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B4111-08F8-4DD6-9B87-28BA00BF0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19638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033FC-6F30-43C4-A957-29E1C30F91E8}" type="datetimeFigureOut">
              <a:rPr lang="ru-RU" smtClean="0"/>
              <a:t>10.12.2020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6B4111-08F8-4DD6-9B87-28BA00BF0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23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4">
            <a:extLst>
              <a:ext uri="{FF2B5EF4-FFF2-40B4-BE49-F238E27FC236}">
                <a16:creationId xmlns:a16="http://schemas.microsoft.com/office/drawing/2014/main" id="{517CF74E-7D35-4348-944C-94C2F02D9737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469900" y="211138"/>
            <a:ext cx="8275638" cy="1309687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150000"/>
              </a:lnSpc>
              <a:defRPr/>
            </a:pPr>
            <a:r>
              <a:rPr lang="uk-UA" sz="1800" b="1" dirty="0">
                <a:latin typeface="Times New Roman" pitchFamily="18" charset="0"/>
              </a:rPr>
              <a:t>МІНІСТЕРСТВО ОСВІТИ I НАУКИ УКРАЇНИ</a:t>
            </a:r>
            <a:br>
              <a:rPr lang="uk-UA" sz="1800" b="1" dirty="0">
                <a:latin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НАЦІОНАЛЬНИЙ ТЕХНІЧНИЙ УНІВЕРСИТЕТ</a:t>
            </a:r>
            <a:br>
              <a:rPr lang="ru-RU" sz="18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“ДНІПРОВСЬКА ПОЛІТЕХНІКА”</a:t>
            </a:r>
            <a:br>
              <a:rPr lang="uk-UA" sz="1800" b="1" dirty="0">
                <a:latin typeface="Times New Roman" pitchFamily="18" charset="0"/>
              </a:rPr>
            </a:br>
            <a:r>
              <a:rPr lang="uk-UA" sz="1600" b="1" dirty="0">
                <a:latin typeface="Arial" charset="0"/>
              </a:rPr>
              <a:t>КАФЕДРА </a:t>
            </a:r>
            <a:r>
              <a:rPr lang="uk-UA" sz="1600" b="1" cap="all" dirty="0">
                <a:latin typeface="Arial" charset="0"/>
              </a:rPr>
              <a:t>ІНФОРМАЦІЙНИХ ТЕХНОЛОГІЙ та комп</a:t>
            </a:r>
            <a:r>
              <a:rPr lang="en-US" sz="1600" b="1" cap="all" dirty="0">
                <a:latin typeface="Arial" charset="0"/>
              </a:rPr>
              <a:t>’</a:t>
            </a:r>
            <a:r>
              <a:rPr lang="uk-UA" sz="1600" b="1" cap="all" dirty="0">
                <a:latin typeface="Arial" charset="0"/>
              </a:rPr>
              <a:t>ютерної інженерії</a:t>
            </a:r>
            <a:endParaRPr lang="ru-RU" sz="1600" b="1" cap="all" dirty="0">
              <a:latin typeface="Arial" charset="0"/>
            </a:endParaRPr>
          </a:p>
        </p:txBody>
      </p:sp>
      <p:sp>
        <p:nvSpPr>
          <p:cNvPr id="4099" name="Rectangle 5">
            <a:extLst>
              <a:ext uri="{FF2B5EF4-FFF2-40B4-BE49-F238E27FC236}">
                <a16:creationId xmlns:a16="http://schemas.microsoft.com/office/drawing/2014/main" id="{99ABB9F2-08A2-496D-A4BB-A805BBC939A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611188" y="3284538"/>
            <a:ext cx="7993062" cy="3240087"/>
          </a:xfrm>
        </p:spPr>
        <p:txBody>
          <a:bodyPr/>
          <a:lstStyle/>
          <a:p>
            <a:pPr marL="0" indent="0" algn="ct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uk-UA" altLang="en-US" sz="2000" b="1" dirty="0">
                <a:latin typeface="Times New Roman" panose="02020603050405020304" pitchFamily="18" charset="0"/>
              </a:rPr>
              <a:t>ДЕМОНСТРАЦІЙНИЙ МАТЕРІАЛ</a:t>
            </a:r>
            <a:endParaRPr lang="ru-RU" altLang="en-US" sz="2000" b="1" dirty="0">
              <a:latin typeface="Times New Roman" panose="02020603050405020304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ru-RU" altLang="en-US" sz="2000" b="1" dirty="0">
                <a:latin typeface="Times New Roman" panose="02020603050405020304" pitchFamily="18" charset="0"/>
              </a:rPr>
              <a:t>ДО </a:t>
            </a:r>
            <a:r>
              <a:rPr lang="uk-UA" altLang="en-US" sz="2000" b="1" dirty="0">
                <a:latin typeface="Times New Roman" panose="02020603050405020304" pitchFamily="18" charset="0"/>
              </a:rPr>
              <a:t>КВАЛІФІКАЦІЙНОЇ РОБОТИ МАГІСТРА</a:t>
            </a:r>
            <a:endParaRPr lang="uk-UA" altLang="en-US" sz="2000" u="sng" dirty="0">
              <a:latin typeface="Times New Roman" panose="02020603050405020304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uk-UA" altLang="en-US" sz="2000" i="1" u="sng" dirty="0">
                <a:latin typeface="Times New Roman" panose="02020603050405020304" pitchFamily="18" charset="0"/>
              </a:rPr>
              <a:t>«</a:t>
            </a:r>
            <a:r>
              <a:rPr lang="uk-UA" altLang="en-US" sz="2000" i="1" u="sng" dirty="0"/>
              <a:t>Комп’ютерна система моніторингу енергетичних показників видобувного комбайну вугільної шахти</a:t>
            </a:r>
            <a:r>
              <a:rPr lang="uk-UA" altLang="en-US" sz="2000" i="1" u="sng" dirty="0">
                <a:latin typeface="Times New Roman" panose="02020603050405020304" pitchFamily="18" charset="0"/>
              </a:rPr>
              <a:t>»</a:t>
            </a:r>
          </a:p>
          <a:p>
            <a:pPr marL="0" indent="0" algn="ct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endParaRPr lang="en-US" altLang="en-US" sz="900" i="1" u="sng" dirty="0">
              <a:latin typeface="Times New Roman" panose="02020603050405020304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uk-UA" altLang="en-US" sz="1400" i="1" dirty="0">
                <a:latin typeface="Times New Roman" panose="02020603050405020304" pitchFamily="18" charset="0"/>
              </a:rPr>
              <a:t>освітньо-кваліфікаційний рівень «магістр» </a:t>
            </a:r>
          </a:p>
          <a:p>
            <a:pPr marL="0" indent="0" algn="ct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uk-UA" altLang="en-US" sz="14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123 «Комп'ютерна інженерія“</a:t>
            </a:r>
          </a:p>
          <a:p>
            <a:pPr marL="0" indent="0" algn="ct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endParaRPr lang="uk-UA" altLang="en-US" sz="9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uk-UA" altLang="en-US" sz="1800" i="1" dirty="0">
                <a:latin typeface="Times New Roman" panose="02020603050405020304" pitchFamily="18" charset="0"/>
              </a:rPr>
              <a:t>Виконавець</a:t>
            </a:r>
            <a:r>
              <a:rPr lang="en-US" altLang="en-US" sz="1800" i="1" dirty="0">
                <a:latin typeface="Times New Roman" panose="02020603050405020304" pitchFamily="18" charset="0"/>
              </a:rPr>
              <a:t> </a:t>
            </a:r>
            <a:r>
              <a:rPr lang="uk-UA" altLang="en-US" sz="1800" i="1" dirty="0">
                <a:latin typeface="Times New Roman" panose="02020603050405020304" pitchFamily="18" charset="0"/>
              </a:rPr>
              <a:t>		ст. гр. </a:t>
            </a:r>
            <a:r>
              <a:rPr lang="uk-UA" altLang="en-US" sz="18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123м-19-1  	Матлашевський М.М </a:t>
            </a:r>
          </a:p>
          <a:p>
            <a:pPr marL="0" indent="0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uk-UA" altLang="en-US" sz="1800" i="1" dirty="0">
                <a:latin typeface="Times New Roman" panose="02020603050405020304" pitchFamily="18" charset="0"/>
              </a:rPr>
              <a:t>Керівник роботи 				проф. Цвіркун Л.І.</a:t>
            </a:r>
            <a:endParaRPr lang="uk-UA" altLang="en-US" sz="800" i="1" dirty="0">
              <a:latin typeface="Times New Roman" panose="02020603050405020304" pitchFamily="18" charset="0"/>
            </a:endParaRPr>
          </a:p>
          <a:p>
            <a:pPr marL="0" indent="0" algn="ct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uk-UA" altLang="en-US" sz="1800" i="1" dirty="0">
                <a:latin typeface="Times New Roman" panose="02020603050405020304" pitchFamily="18" charset="0"/>
              </a:rPr>
              <a:t>Дніпро</a:t>
            </a:r>
          </a:p>
          <a:p>
            <a:pPr marL="0" indent="0" algn="ctr" eaLnBrk="1" hangingPunct="1">
              <a:lnSpc>
                <a:spcPct val="80000"/>
              </a:lnSpc>
              <a:buFont typeface="Arial" panose="020B0604020202020204" pitchFamily="34" charset="0"/>
              <a:buNone/>
            </a:pPr>
            <a:r>
              <a:rPr lang="uk-UA" altLang="en-US" sz="1800" i="1" dirty="0">
                <a:latin typeface="Times New Roman" panose="02020603050405020304" pitchFamily="18" charset="0"/>
              </a:rPr>
              <a:t>2020</a:t>
            </a:r>
            <a:endParaRPr lang="ru-RU" altLang="en-US" sz="1800" i="1" dirty="0">
              <a:latin typeface="Times New Roman" panose="02020603050405020304" pitchFamily="18" charset="0"/>
            </a:endParaRPr>
          </a:p>
        </p:txBody>
      </p:sp>
      <p:pic>
        <p:nvPicPr>
          <p:cNvPr id="4100" name="Picture 5">
            <a:extLst>
              <a:ext uri="{FF2B5EF4-FFF2-40B4-BE49-F238E27FC236}">
                <a16:creationId xmlns:a16="http://schemas.microsoft.com/office/drawing/2014/main" id="{E27C68D9-01CD-43C4-A96A-8D374049CD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844675"/>
            <a:ext cx="2886075" cy="115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sz="2400" b="1" dirty="0"/>
              <a:t>Модель системи управління з </a:t>
            </a:r>
            <a:r>
              <a:rPr lang="uk-UA" sz="2400" b="1" dirty="0" err="1"/>
              <a:t>ПД-регулятором</a:t>
            </a:r>
            <a:br>
              <a:rPr lang="uk-UA" sz="2400" b="1" dirty="0"/>
            </a:br>
            <a:r>
              <a:rPr lang="uk-UA" sz="2400" b="1" dirty="0"/>
              <a:t>перевірка на </a:t>
            </a:r>
            <a:r>
              <a:rPr lang="uk-UA" sz="2400" b="1" dirty="0" err="1"/>
              <a:t>робастність</a:t>
            </a:r>
            <a:endParaRPr lang="ru-RU" sz="24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69696" y="44624"/>
            <a:ext cx="73880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/>
              <a:t>9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395973" y="2699161"/>
            <a:ext cx="4352055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400" b="1" dirty="0"/>
              <a:t>Результати моделювання</a:t>
            </a:r>
            <a:endParaRPr lang="ru-RU" sz="2400" b="1" dirty="0"/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2362421" y="858028"/>
            <a:ext cx="4419159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700" b="1" dirty="0"/>
              <a:t>Оцінка якості функціонування системи</a:t>
            </a:r>
            <a:endParaRPr lang="ru-RU" sz="17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Таблица 1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08688315"/>
                  </p:ext>
                </p:extLst>
              </p:nvPr>
            </p:nvGraphicFramePr>
            <p:xfrm>
              <a:off x="899594" y="1194447"/>
              <a:ext cx="7344813" cy="150538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88165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24871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768439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768439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768439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672384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  <a:gridCol w="768439">
                      <a:extLst>
                        <a:ext uri="{9D8B030D-6E8A-4147-A177-3AD203B41FA5}">
                          <a16:colId xmlns:a16="http://schemas.microsoft.com/office/drawing/2014/main" val="20006"/>
                        </a:ext>
                      </a:extLst>
                    </a:gridCol>
                    <a:gridCol w="768439">
                      <a:extLst>
                        <a:ext uri="{9D8B030D-6E8A-4147-A177-3AD203B41FA5}">
                          <a16:colId xmlns:a16="http://schemas.microsoft.com/office/drawing/2014/main" val="20007"/>
                        </a:ext>
                      </a:extLst>
                    </a:gridCol>
                    <a:gridCol w="1293355">
                      <a:extLst>
                        <a:ext uri="{9D8B030D-6E8A-4147-A177-3AD203B41FA5}">
                          <a16:colId xmlns:a16="http://schemas.microsoft.com/office/drawing/2014/main" val="20008"/>
                        </a:ext>
                      </a:extLst>
                    </a:gridCol>
                  </a:tblGrid>
                  <a:tr h="243386">
                    <a:tc rowSpan="2"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№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 rowSpan="2"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Назва методу </a:t>
                          </a:r>
                          <a:r>
                            <a:rPr lang="uk-UA" sz="900" b="1" dirty="0" err="1">
                              <a:effectLst/>
                            </a:rPr>
                            <a:t>налашту</a:t>
                          </a:r>
                          <a:r>
                            <a:rPr lang="ru-RU" sz="900" b="1" dirty="0" err="1">
                              <a:effectLst/>
                            </a:rPr>
                            <a:t>ва</a:t>
                          </a:r>
                          <a:r>
                            <a:rPr lang="uk-UA" sz="900" b="1" dirty="0" err="1">
                              <a:effectLst/>
                            </a:rPr>
                            <a:t>ння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 gridSpan="2"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Час наростання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Час встановлення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 err="1">
                              <a:effectLst/>
                            </a:rPr>
                            <a:t>Перерегулювання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 hMerge="1"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endParaRPr lang="ru-RU" sz="1200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Інтегральна оцінка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120751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%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с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%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с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%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 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 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03827"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>
                              <a:effectLst/>
                            </a:rPr>
                            <a:t>1</a:t>
                          </a:r>
                          <a:endParaRPr lang="ru-RU" sz="12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Немає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100,00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0,19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86,41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0,07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2,741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0,069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5,424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303827"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>
                              <a:effectLst/>
                            </a:rPr>
                            <a:t>2</a:t>
                          </a:r>
                          <a:endParaRPr lang="ru-RU" sz="12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uk-UA" sz="1400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𝑲</m:t>
                                </m:r>
                                <m:r>
                                  <a:rPr lang="uk-UA" sz="1400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−</m:t>
                                </m:r>
                                <m:r>
                                  <a:rPr lang="uk-UA" sz="1400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𝟏𝟎</m:t>
                                </m:r>
                                <m:r>
                                  <a:rPr lang="uk-UA" sz="1400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100,00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0,19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86,41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0,07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2,346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0,059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5,423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03827"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>
                              <a:effectLst/>
                            </a:rPr>
                            <a:t>3</a:t>
                          </a:r>
                          <a:endParaRPr lang="ru-RU" sz="12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400" b="1" i="1"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400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uk-UA" sz="1400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Е</m:t>
                                    </m:r>
                                  </m:sub>
                                </m:sSub>
                                <m:r>
                                  <a:rPr lang="uk-UA" sz="1400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+</m:t>
                                </m:r>
                                <m:r>
                                  <a:rPr lang="uk-UA" sz="1400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𝟏𝟎</m:t>
                                </m:r>
                                <m:r>
                                  <a:rPr lang="uk-UA" sz="1400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100,00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0,19</a:t>
                          </a:r>
                          <a:endParaRPr lang="ru-RU" sz="14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81,17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0,09</a:t>
                          </a:r>
                          <a:endParaRPr lang="ru-RU" sz="14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4,428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0,111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5,438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143400"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2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4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>
                      <a:txBody>
                        <a:bodyPr/>
                        <a:lstStyle/>
                        <a:p>
                          <a:pPr indent="0" algn="l">
                            <a:spcAft>
                              <a:spcPts val="0"/>
                            </a:spcAft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ru-RU" sz="1400" b="1" i="1">
                                        <a:effectLst/>
                                        <a:latin typeface="Cambria Math" panose="02040503050406030204" pitchFamily="18" charset="0"/>
                                        <a:ea typeface="Calibri"/>
                                        <a:cs typeface="Times New Roman"/>
                                      </a:rPr>
                                    </m:ctrlPr>
                                  </m:sSubPr>
                                  <m:e>
                                    <m:r>
                                      <a:rPr lang="uk-UA" sz="1400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𝑻</m:t>
                                    </m:r>
                                  </m:e>
                                  <m:sub>
                                    <m:r>
                                      <a:rPr lang="uk-UA" sz="1400" b="1" i="1">
                                        <a:effectLst/>
                                        <a:latin typeface="Cambria Math"/>
                                        <a:ea typeface="Calibri"/>
                                        <a:cs typeface="Times New Roman"/>
                                      </a:rPr>
                                      <m:t>М</m:t>
                                    </m:r>
                                  </m:sub>
                                </m:sSub>
                                <m:r>
                                  <a:rPr lang="uk-UA" sz="1400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+</m:t>
                                </m:r>
                                <m:r>
                                  <a:rPr lang="uk-UA" sz="1400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𝟏𝟎</m:t>
                                </m:r>
                                <m:r>
                                  <a:rPr lang="uk-UA" sz="1400" b="1" i="1">
                                    <a:effectLst/>
                                    <a:latin typeface="Cambria Math"/>
                                    <a:ea typeface="Calibri"/>
                                    <a:cs typeface="Times New Roman"/>
                                  </a:rPr>
                                  <m:t>%</m:t>
                                </m:r>
                              </m:oMath>
                            </m:oMathPara>
                          </a14:m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90,48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0,21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73,32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0,12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0,062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0,002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5,268</a:t>
                          </a:r>
                          <a:endParaRPr lang="ru-RU" sz="14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Таблица 1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908688315"/>
                  </p:ext>
                </p:extLst>
              </p:nvPr>
            </p:nvGraphicFramePr>
            <p:xfrm>
              <a:off x="899594" y="1194447"/>
              <a:ext cx="7344813" cy="1505387"/>
            </p:xfrm>
            <a:graphic>
              <a:graphicData uri="http://schemas.openxmlformats.org/drawingml/2006/table">
                <a:tbl>
                  <a:tblPr firstRow="1" firstCol="1" bandRow="1">
                    <a:tableStyleId>{5C22544A-7EE6-4342-B048-85BDC9FD1C3A}</a:tableStyleId>
                  </a:tblPr>
                  <a:tblGrid>
                    <a:gridCol w="288165"/>
                    <a:gridCol w="1248714"/>
                    <a:gridCol w="768439"/>
                    <a:gridCol w="768439"/>
                    <a:gridCol w="768439"/>
                    <a:gridCol w="672384"/>
                    <a:gridCol w="768439"/>
                    <a:gridCol w="768439"/>
                    <a:gridCol w="1293355"/>
                  </a:tblGrid>
                  <a:tr h="243386">
                    <a:tc rowSpan="2"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№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 rowSpan="2"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Назва методу </a:t>
                          </a:r>
                          <a:r>
                            <a:rPr lang="uk-UA" sz="900" b="1" dirty="0" err="1" smtClean="0">
                              <a:effectLst/>
                            </a:rPr>
                            <a:t>налашту</a:t>
                          </a:r>
                          <a:r>
                            <a:rPr lang="ru-RU" sz="900" b="1" dirty="0" err="1" smtClean="0">
                              <a:effectLst/>
                            </a:rPr>
                            <a:t>ва</a:t>
                          </a:r>
                          <a:r>
                            <a:rPr lang="uk-UA" sz="900" b="1" dirty="0" err="1" smtClean="0">
                              <a:effectLst/>
                            </a:rPr>
                            <a:t>ння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 gridSpan="2"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Час наростання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Час встановлення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 h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gridSpan="2"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 err="1" smtClean="0">
                              <a:effectLst/>
                            </a:rPr>
                            <a:t>Перерегулювання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 hMerge="1"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endParaRPr lang="ru-RU" sz="1200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Інтегральна оцінка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</a:tr>
                  <a:tr h="137160"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 vMerge="1"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%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с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%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с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%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 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 dirty="0">
                              <a:effectLst/>
                            </a:rPr>
                            <a:t> 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</a:tr>
                  <a:tr h="303827"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>
                              <a:effectLst/>
                            </a:rPr>
                            <a:t>1</a:t>
                          </a:r>
                          <a:endParaRPr lang="ru-RU" sz="12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Немає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100,00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0,19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86,41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0,07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2,741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0,069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5,424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303827"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>
                              <a:effectLst/>
                            </a:rPr>
                            <a:t>2</a:t>
                          </a:r>
                          <a:endParaRPr lang="ru-RU" sz="12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23415" t="-226000" r="-464878" b="-19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100,00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0,19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86,41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0,07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2,346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0,059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5,423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303827"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900" b="1">
                              <a:effectLst/>
                            </a:rPr>
                            <a:t>3</a:t>
                          </a:r>
                          <a:endParaRPr lang="ru-RU" sz="12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23415" t="-326000" r="-464878" b="-96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100,00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0,19</a:t>
                          </a:r>
                          <a:endParaRPr lang="ru-RU" sz="14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81,17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0,09</a:t>
                          </a:r>
                          <a:endParaRPr lang="ru-RU" sz="14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4,428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0,111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5,438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  <a:tr h="213360"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200" b="1" dirty="0" smtClean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4</a:t>
                          </a:r>
                          <a:endParaRPr lang="ru-RU" sz="12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59321" marR="59321" marT="0" marB="0" anchor="ctr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marL="68580" marR="68580" marT="0" marB="0" anchor="ctr">
                        <a:blipFill rotWithShape="1">
                          <a:blip r:embed="rId2"/>
                          <a:stretch>
                            <a:fillRect l="-23415" t="-608571" r="-464878" b="-3714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90,48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0,21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73,32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0,12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0,062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0,002</a:t>
                          </a:r>
                          <a:endParaRPr lang="ru-RU" sz="1400" b="1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  <a:tc>
                      <a:txBody>
                        <a:bodyPr/>
                        <a:lstStyle/>
                        <a:p>
                          <a:pPr indent="0" algn="ctr">
                            <a:spcAft>
                              <a:spcPts val="0"/>
                            </a:spcAft>
                          </a:pPr>
                          <a:r>
                            <a:rPr lang="uk-UA" sz="1000" b="1" dirty="0">
                              <a:effectLst/>
                              <a:latin typeface="Times New Roman"/>
                              <a:ea typeface="Calibri"/>
                              <a:cs typeface="Times New Roman"/>
                            </a:rPr>
                            <a:t>5,268</a:t>
                          </a:r>
                          <a:endParaRPr lang="ru-RU" sz="1400" b="1" dirty="0">
                            <a:effectLst/>
                            <a:latin typeface="Times New Roman"/>
                            <a:ea typeface="Calibri"/>
                            <a:cs typeface="Times New Roman"/>
                          </a:endParaRPr>
                        </a:p>
                      </a:txBody>
                      <a:tcPr marL="68580" marR="68580" marT="0" marB="0" anchor="ctr"/>
                    </a:tc>
                  </a:tr>
                </a:tbl>
              </a:graphicData>
            </a:graphic>
          </p:graphicFrame>
        </mc:Fallback>
      </mc:AlternateContent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8950" y="3027600"/>
            <a:ext cx="6766101" cy="3679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49565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sz="2400" b="1" dirty="0"/>
              <a:t>Модель системи управління з </a:t>
            </a:r>
            <a:r>
              <a:rPr lang="uk-UA" sz="2400" b="1" dirty="0" err="1"/>
              <a:t>ПД-регулятором</a:t>
            </a:r>
            <a:br>
              <a:rPr lang="uk-UA" sz="2400" b="1" dirty="0"/>
            </a:br>
            <a:r>
              <a:rPr lang="uk-UA" sz="2400" b="1" dirty="0"/>
              <a:t>при наявності збурення</a:t>
            </a:r>
            <a:endParaRPr lang="ru-RU" sz="24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69696" y="44624"/>
            <a:ext cx="73880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/>
              <a:t>10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8229" y="1196752"/>
            <a:ext cx="8607543" cy="468052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3281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uk-UA" sz="2400" b="1" dirty="0"/>
              <a:t>Моделі системи управління з ПІ та ПІД-регулятором</a:t>
            </a:r>
            <a:br>
              <a:rPr lang="uk-UA" sz="2400" b="1" dirty="0"/>
            </a:br>
            <a:r>
              <a:rPr lang="uk-UA" sz="2400" b="1" dirty="0"/>
              <a:t>при наявності збурення</a:t>
            </a:r>
            <a:endParaRPr lang="ru-RU" sz="24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69696" y="44624"/>
            <a:ext cx="73880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/>
              <a:t>11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8707" y="1196752"/>
            <a:ext cx="8606586" cy="46800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6222166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634082"/>
          </a:xfrm>
        </p:spPr>
        <p:txBody>
          <a:bodyPr>
            <a:noAutofit/>
          </a:bodyPr>
          <a:lstStyle/>
          <a:p>
            <a:r>
              <a:rPr lang="uk-UA" sz="2400" b="1" dirty="0"/>
              <a:t>Наукове положення</a:t>
            </a:r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69696" y="44624"/>
            <a:ext cx="73880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/>
              <a:t>12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85800" y="1412776"/>
            <a:ext cx="7772400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0000" algn="just">
              <a:lnSpc>
                <a:spcPct val="150000"/>
              </a:lnSpc>
            </a:pPr>
            <a:r>
              <a:rPr lang="uk-UA" sz="2000" dirty="0"/>
              <a:t>При керуванні швидкістю очисного комбайна на етапах зміни уставки повинен використовуватися ПД - регулятор, який дає найкращий результат за швидкодією, а на етапах стабілізації швидкості та компенсації збурень повинен використовуватися ПІД-регулятор, який дає найкращий результат за точністю. Перемикання між регуляторами повинно виконуватися </a:t>
            </a:r>
            <a:r>
              <a:rPr lang="uk-UA" sz="2000" dirty="0" err="1"/>
              <a:t>безударно</a:t>
            </a:r>
            <a:r>
              <a:rPr lang="uk-UA" sz="2000" dirty="0"/>
              <a:t>, таким чином щоб інтегруюча та диференційна складові дорівнювали нулю.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1090445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b="1" dirty="0"/>
              <a:t>Модель системи управління з комбінованим регулятором</a:t>
            </a:r>
            <a:endParaRPr lang="ru-RU" sz="24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69696" y="44624"/>
            <a:ext cx="73880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/>
              <a:t>13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57200" y="836712"/>
            <a:ext cx="8229600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400" b="1" dirty="0"/>
              <a:t>Модель системи управління</a:t>
            </a:r>
            <a:endParaRPr lang="ru-RU" sz="2400" b="1" dirty="0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93274" y="2779923"/>
            <a:ext cx="4352055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400" b="1" dirty="0"/>
              <a:t>Результати моделювання</a:t>
            </a:r>
            <a:endParaRPr lang="ru-RU" sz="2400" b="1" dirty="0"/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4545329" y="2779923"/>
            <a:ext cx="4419159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700" b="1" dirty="0"/>
              <a:t>Оцінка якості функціонування системи</a:t>
            </a:r>
            <a:endParaRPr lang="ru-RU" sz="1700" b="1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0415728"/>
              </p:ext>
            </p:extLst>
          </p:nvPr>
        </p:nvGraphicFramePr>
        <p:xfrm>
          <a:off x="5018221" y="3140968"/>
          <a:ext cx="3473374" cy="76698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5955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55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95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021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9548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52104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411480">
                <a:tc grid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</a:rPr>
                        <a:t>Час наростання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</a:rPr>
                        <a:t>Час встановлення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dirty="0" err="1">
                          <a:effectLst/>
                        </a:rPr>
                        <a:t>Перерегу-лювання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hMerge="1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</a:rPr>
                        <a:t>Інтегральна оцінка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7114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%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 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105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0,19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99,50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0,02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0,4827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0,01207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5,401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0" name="Рисунок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8353" y="1153753"/>
            <a:ext cx="7727294" cy="16261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412"/>
          <a:stretch/>
        </p:blipFill>
        <p:spPr bwMode="auto">
          <a:xfrm>
            <a:off x="652405" y="3096964"/>
            <a:ext cx="3732317" cy="340671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017990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b="1" dirty="0"/>
              <a:t>Модель системи управління з комбінованим регулятором</a:t>
            </a:r>
            <a:endParaRPr lang="ru-RU" sz="24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69696" y="44624"/>
            <a:ext cx="73880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/>
              <a:t>14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57200" y="836712"/>
            <a:ext cx="8229600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400" b="1" dirty="0"/>
              <a:t>Модель системи управління</a:t>
            </a:r>
            <a:endParaRPr lang="ru-RU" sz="2400" b="1" dirty="0"/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86393" y="2779923"/>
            <a:ext cx="8771214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400" b="1" dirty="0"/>
              <a:t>Результати моделювання</a:t>
            </a:r>
            <a:endParaRPr lang="ru-RU" sz="2400" b="1" dirty="0"/>
          </a:p>
        </p:txBody>
      </p:sp>
      <p:pic>
        <p:nvPicPr>
          <p:cNvPr id="10" name="Рисунок 9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08353" y="1153753"/>
            <a:ext cx="7727294" cy="162617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8" name="Рисунок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166"/>
          <a:stretch/>
        </p:blipFill>
        <p:spPr bwMode="auto">
          <a:xfrm>
            <a:off x="539552" y="3096964"/>
            <a:ext cx="4289674" cy="3388514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95" r="17995"/>
          <a:stretch/>
        </p:blipFill>
        <p:spPr bwMode="auto">
          <a:xfrm>
            <a:off x="4973837" y="3096964"/>
            <a:ext cx="3712964" cy="34042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234649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b="1" dirty="0"/>
              <a:t>Модель комбінованого регулятора</a:t>
            </a:r>
            <a:endParaRPr lang="ru-RU" sz="24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69696" y="44624"/>
            <a:ext cx="73880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/>
              <a:t>15</a:t>
            </a:r>
          </a:p>
        </p:txBody>
      </p:sp>
      <p:pic>
        <p:nvPicPr>
          <p:cNvPr id="12" name="Рисунок 1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37128" y="1268760"/>
            <a:ext cx="8830056" cy="475252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1798500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b="1" dirty="0"/>
              <a:t>Моделі регуляторів</a:t>
            </a:r>
            <a:endParaRPr lang="ru-RU" sz="24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69696" y="44624"/>
            <a:ext cx="73880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/>
              <a:t>16</a:t>
            </a: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580686" y="836712"/>
            <a:ext cx="8229600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400" b="1" dirty="0"/>
              <a:t>Модель </a:t>
            </a:r>
            <a:r>
              <a:rPr lang="uk-UA" sz="2400" b="1" dirty="0" err="1"/>
              <a:t>ПД-регулятора</a:t>
            </a:r>
            <a:endParaRPr lang="ru-RU" sz="2400" b="1" dirty="0"/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934" y="1153753"/>
            <a:ext cx="8845785" cy="162717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509500" y="3114742"/>
            <a:ext cx="8229600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400" b="1" dirty="0"/>
              <a:t>Модель ПІД-регулятора</a:t>
            </a:r>
            <a:endParaRPr lang="ru-RU" sz="2400" b="1" dirty="0"/>
          </a:p>
        </p:txBody>
      </p:sp>
      <p:pic>
        <p:nvPicPr>
          <p:cNvPr id="8" name="Рисунок 7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5601" y="3431783"/>
            <a:ext cx="8861458" cy="2563279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862476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816044"/>
            <a:ext cx="4176464" cy="234926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6031" y="135022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b="1" dirty="0"/>
              <a:t>Людино-машинний інтерфейс</a:t>
            </a:r>
            <a:endParaRPr lang="ru-RU" sz="24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69696" y="44624"/>
            <a:ext cx="73880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/>
              <a:t>17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480" y="910070"/>
            <a:ext cx="4163512" cy="234197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638" y="910070"/>
            <a:ext cx="4160826" cy="234046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337" y="3791716"/>
            <a:ext cx="4219711" cy="2373587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519"/>
          <a:stretch/>
        </p:blipFill>
        <p:spPr>
          <a:xfrm>
            <a:off x="4659646" y="5135657"/>
            <a:ext cx="4142661" cy="966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12582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274638"/>
            <a:ext cx="8928992" cy="634082"/>
          </a:xfrm>
        </p:spPr>
        <p:txBody>
          <a:bodyPr>
            <a:noAutofit/>
          </a:bodyPr>
          <a:lstStyle/>
          <a:p>
            <a:r>
              <a:rPr lang="ru-RU" sz="2400" b="1"/>
              <a:t>Висновки</a:t>
            </a:r>
            <a:endParaRPr lang="ru-RU" sz="24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69696" y="44624"/>
            <a:ext cx="73880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/>
              <a:t>18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85800" y="908720"/>
            <a:ext cx="7772400" cy="561662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450000" algn="just"/>
            <a:r>
              <a:rPr lang="uk-UA" sz="2000" b="1" dirty="0"/>
              <a:t>В рамках дипломної роботи розроблена аналітична модель об'єкта управління. На підставі отриманої моделі розроблена модель системи управління з використанням комбінованого регулятора який реалізує </a:t>
            </a:r>
            <a:r>
              <a:rPr lang="uk-UA" sz="2000" b="1" dirty="0" err="1"/>
              <a:t>безударне</a:t>
            </a:r>
            <a:r>
              <a:rPr lang="uk-UA" sz="2000" b="1" dirty="0"/>
              <a:t> перемикання між ПД та ПІД-регуляторами.</a:t>
            </a:r>
          </a:p>
          <a:p>
            <a:pPr indent="450000" algn="just"/>
            <a:endParaRPr lang="uk-UA" sz="2000" b="1" dirty="0"/>
          </a:p>
          <a:p>
            <a:pPr indent="450000" algn="just"/>
            <a:r>
              <a:rPr lang="uk-UA" sz="2000" b="1" dirty="0"/>
              <a:t>На базі безперервних моделей об'єкта управління та регулятора розроблено їх цифрові моделі, які були використані при розробці програмного забезпечення системи управління для програмного програмованого логічного контролера </a:t>
            </a:r>
            <a:r>
              <a:rPr lang="en-US" sz="2000" b="1" dirty="0"/>
              <a:t>zenon Logic</a:t>
            </a:r>
            <a:r>
              <a:rPr lang="uk-UA" sz="2000" b="1" dirty="0"/>
              <a:t>.</a:t>
            </a:r>
          </a:p>
          <a:p>
            <a:pPr indent="450000" algn="just"/>
            <a:endParaRPr lang="uk-UA" sz="2000" b="1" dirty="0"/>
          </a:p>
          <a:p>
            <a:pPr indent="450000" algn="just"/>
            <a:r>
              <a:rPr lang="uk-UA" sz="2000" b="1" dirty="0"/>
              <a:t>В </a:t>
            </a:r>
            <a:r>
              <a:rPr lang="en-US" sz="2000" b="1" dirty="0"/>
              <a:t>SCADA </a:t>
            </a:r>
            <a:r>
              <a:rPr lang="uk-UA" sz="2000" b="1" dirty="0"/>
              <a:t>системі </a:t>
            </a:r>
            <a:r>
              <a:rPr lang="en-US" sz="2000" b="1" dirty="0"/>
              <a:t>zenon </a:t>
            </a:r>
            <a:r>
              <a:rPr lang="uk-UA" sz="2000" b="1" dirty="0"/>
              <a:t>розроблено програмне забезпечення людино-машинного інтерфейсу перевірка функціонування якого виконано за допомогою програмного забезпечення системи управління.</a:t>
            </a:r>
          </a:p>
        </p:txBody>
      </p:sp>
    </p:spTree>
    <p:extLst>
      <p:ext uri="{BB962C8B-B14F-4D97-AF65-F5344CB8AC3E}">
        <p14:creationId xmlns:p14="http://schemas.microsoft.com/office/powerpoint/2010/main" val="31600317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4612" y="188640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b="1" dirty="0"/>
              <a:t>Технологічна схема процесу видобутку вугілля</a:t>
            </a:r>
            <a:endParaRPr lang="ru-RU" sz="24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69696" y="44624"/>
            <a:ext cx="73880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/>
              <a:t>1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618" y="1052736"/>
            <a:ext cx="8911325" cy="51845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864232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2"/>
            <a:ext cx="7772400" cy="6552728"/>
          </a:xfrm>
        </p:spPr>
        <p:txBody>
          <a:bodyPr>
            <a:noAutofit/>
          </a:bodyPr>
          <a:lstStyle/>
          <a:p>
            <a:r>
              <a:rPr lang="uk-UA" sz="6000" b="1" dirty="0"/>
              <a:t>Дякую за увагу!</a:t>
            </a:r>
            <a:endParaRPr lang="uk-UA" sz="6000" b="1" i="1" dirty="0"/>
          </a:p>
        </p:txBody>
      </p:sp>
    </p:spTree>
    <p:extLst>
      <p:ext uri="{BB962C8B-B14F-4D97-AF65-F5344CB8AC3E}">
        <p14:creationId xmlns:p14="http://schemas.microsoft.com/office/powerpoint/2010/main" val="14864630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b="1" dirty="0"/>
              <a:t>Об'єкт та мета дослідження</a:t>
            </a:r>
            <a:endParaRPr lang="ru-RU" sz="24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69696" y="44624"/>
            <a:ext cx="73880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2</a:t>
            </a:r>
            <a:endParaRPr lang="ru-RU" sz="2400" b="1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57200" y="1196752"/>
            <a:ext cx="8229600" cy="18722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uk-UA" sz="2400" dirty="0"/>
              <a:t>	Об'єкт дослідження: система управління швидкістю очисного комбайна вугільної шахти.</a:t>
            </a:r>
          </a:p>
          <a:p>
            <a:pPr algn="just"/>
            <a:endParaRPr lang="uk-UA" sz="2400" dirty="0"/>
          </a:p>
          <a:p>
            <a:pPr algn="just"/>
            <a:r>
              <a:rPr lang="uk-UA" sz="2400" dirty="0"/>
              <a:t>	Мета дослідження: розробка системи управління швидкістю очисного комбайна вугільної шахти.</a:t>
            </a:r>
            <a:endParaRPr lang="ru-RU" sz="2400" dirty="0"/>
          </a:p>
        </p:txBody>
      </p:sp>
      <p:pic>
        <p:nvPicPr>
          <p:cNvPr id="7" name="Рисунок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284984"/>
            <a:ext cx="801230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61239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996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b="1" dirty="0"/>
              <a:t>Модель об'єкта управління</a:t>
            </a:r>
            <a:endParaRPr lang="ru-RU" sz="24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69696" y="44624"/>
            <a:ext cx="73880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/>
              <a:t>3</a:t>
            </a:r>
          </a:p>
        </p:txBody>
      </p:sp>
      <p:pic>
        <p:nvPicPr>
          <p:cNvPr id="5" name="Рисунок 4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447"/>
          <a:stretch/>
        </p:blipFill>
        <p:spPr bwMode="auto">
          <a:xfrm>
            <a:off x="296947" y="2038471"/>
            <a:ext cx="8550106" cy="110249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6214981"/>
              </p:ext>
            </p:extLst>
          </p:nvPr>
        </p:nvGraphicFramePr>
        <p:xfrm>
          <a:off x="457201" y="1131848"/>
          <a:ext cx="8229598" cy="5689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8221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63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163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1637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63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1637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81637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81637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632753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</a:rPr>
                        <a:t>Потужність, кВт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</a:rPr>
                        <a:t>Частота обертання, </a:t>
                      </a:r>
                      <a:r>
                        <a:rPr lang="uk-UA" sz="800" dirty="0" err="1">
                          <a:effectLst/>
                        </a:rPr>
                        <a:t>об/хв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</a:rPr>
                        <a:t>Напруга, В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</a:rPr>
                        <a:t>Сила струму, А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800" dirty="0">
                          <a:effectLst/>
                        </a:rPr>
                        <a:t>КПД, %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800" dirty="0" err="1">
                          <a:effectLst/>
                        </a:rPr>
                        <a:t>cosφ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M</a:t>
                      </a:r>
                      <a:r>
                        <a:rPr lang="ru-RU" sz="800" dirty="0">
                          <a:effectLst/>
                        </a:rPr>
                        <a:t>п/</a:t>
                      </a:r>
                      <a:r>
                        <a:rPr lang="ru-RU" sz="800" dirty="0" err="1">
                          <a:effectLst/>
                        </a:rPr>
                        <a:t>Мн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I</a:t>
                      </a:r>
                      <a:r>
                        <a:rPr lang="uk-UA" sz="800" dirty="0">
                          <a:effectLst/>
                        </a:rPr>
                        <a:t>п/</a:t>
                      </a:r>
                      <a:r>
                        <a:rPr lang="en-US" sz="800" dirty="0">
                          <a:effectLst/>
                        </a:rPr>
                        <a:t>I</a:t>
                      </a:r>
                      <a:r>
                        <a:rPr lang="ru-RU" sz="800" dirty="0">
                          <a:effectLst/>
                        </a:rPr>
                        <a:t>н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J, </a:t>
                      </a:r>
                      <a:r>
                        <a:rPr lang="ru-RU" sz="800" dirty="0">
                          <a:effectLst/>
                        </a:rPr>
                        <a:t>кг*м</a:t>
                      </a:r>
                      <a:r>
                        <a:rPr lang="ru-RU" sz="800" baseline="30000" dirty="0">
                          <a:effectLst/>
                        </a:rPr>
                        <a:t>2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55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1000 (980)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380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104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800">
                          <a:effectLst/>
                        </a:rPr>
                        <a:t>92.8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0.86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2.1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7.0</a:t>
                      </a:r>
                      <a:endParaRPr lang="ru-RU" sz="14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1.48</a:t>
                      </a:r>
                      <a:endParaRPr lang="ru-RU" sz="14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457200" y="778086"/>
            <a:ext cx="8229600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400" b="1" dirty="0"/>
              <a:t>Параметри двигунів подачі очисного комбайна</a:t>
            </a:r>
            <a:endParaRPr lang="ru-RU" sz="2400" b="1" dirty="0"/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457200" y="1772816"/>
            <a:ext cx="8229600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400" b="1" dirty="0"/>
              <a:t>Модель об</a:t>
            </a:r>
            <a:r>
              <a:rPr lang="en-US" sz="2400" b="1" dirty="0"/>
              <a:t>’</a:t>
            </a:r>
            <a:r>
              <a:rPr lang="uk-UA" sz="2400" b="1" dirty="0" err="1"/>
              <a:t>єкта</a:t>
            </a:r>
            <a:r>
              <a:rPr lang="uk-UA" sz="2400" b="1" dirty="0"/>
              <a:t> управління</a:t>
            </a:r>
            <a:endParaRPr lang="ru-RU" sz="2400" b="1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19945" y="3239210"/>
            <a:ext cx="4352055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400" b="1" dirty="0"/>
              <a:t>Результати моделювання</a:t>
            </a:r>
            <a:endParaRPr lang="ru-RU" sz="2400" b="1" dirty="0"/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4459997" y="3257169"/>
            <a:ext cx="4419159" cy="53187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700" b="1" dirty="0"/>
              <a:t>Діапазони зміни основних показників</a:t>
            </a:r>
          </a:p>
          <a:p>
            <a:r>
              <a:rPr lang="uk-UA" sz="1700" b="1" dirty="0"/>
              <a:t>перехідного процесу</a:t>
            </a:r>
            <a:endParaRPr lang="ru-RU" sz="1700" b="1" dirty="0"/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5100384"/>
              </p:ext>
            </p:extLst>
          </p:nvPr>
        </p:nvGraphicFramePr>
        <p:xfrm>
          <a:off x="4518730" y="3933056"/>
          <a:ext cx="4301692" cy="9349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7322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322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22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406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644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28002">
                <a:tc grid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</a:rPr>
                        <a:t>Час наростання,  с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</a:rPr>
                        <a:t>Час встановлення, с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dirty="0" err="1">
                          <a:effectLst/>
                        </a:rPr>
                        <a:t>Перерегулювання</a:t>
                      </a:r>
                      <a:r>
                        <a:rPr lang="uk-UA" sz="900" dirty="0">
                          <a:effectLst/>
                        </a:rPr>
                        <a:t>, %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75766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Мін.</a:t>
                      </a:r>
                      <a:endParaRPr lang="ru-RU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321" marR="59321" marT="0" marB="0" anchor="ctr"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Макс.</a:t>
                      </a:r>
                      <a:endParaRPr lang="ru-RU" sz="9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Мін.</a:t>
                      </a:r>
                      <a:endParaRPr lang="ru-RU" sz="9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Макс.</a:t>
                      </a:r>
                      <a:endParaRPr lang="ru-RU" sz="9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endParaRPr lang="ru-RU" sz="9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321" marR="59321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1142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0,19</a:t>
                      </a:r>
                      <a:endParaRPr lang="ru-RU" sz="9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321" marR="59321" marT="0" marB="0" anchor="ctr"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0,40</a:t>
                      </a:r>
                      <a:endParaRPr lang="ru-RU" sz="9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</a:t>
                      </a:r>
                      <a:endParaRPr lang="ru-RU" sz="9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0,46</a:t>
                      </a:r>
                      <a:endParaRPr lang="ru-RU" sz="9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endParaRPr lang="ru-RU" sz="9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321" marR="59321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5" name="Рисунок 14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18"/>
          <a:stretch/>
        </p:blipFill>
        <p:spPr bwMode="auto">
          <a:xfrm>
            <a:off x="433489" y="3933056"/>
            <a:ext cx="3871625" cy="265030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7" name="Заголовок 1"/>
          <p:cNvSpPr txBox="1">
            <a:spLocks/>
          </p:cNvSpPr>
          <p:nvPr/>
        </p:nvSpPr>
        <p:spPr>
          <a:xfrm>
            <a:off x="4195153" y="4966209"/>
            <a:ext cx="4948847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700" b="1" dirty="0"/>
              <a:t>Вимоги до функціонування системи управління</a:t>
            </a:r>
            <a:endParaRPr lang="ru-RU" sz="1700" b="1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4459997" y="5316383"/>
            <a:ext cx="4419159" cy="136815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just"/>
            <a:r>
              <a:rPr lang="uk-UA" sz="1400" b="1" dirty="0"/>
              <a:t>1.Максимальна швидкодія (час наростання повинен прагнути до мінімального значення).</a:t>
            </a:r>
          </a:p>
          <a:p>
            <a:pPr algn="just"/>
            <a:r>
              <a:rPr lang="uk-UA" sz="1400" b="1" dirty="0"/>
              <a:t>2.Перехідний процес повинен бути монотонним.</a:t>
            </a:r>
          </a:p>
          <a:p>
            <a:pPr algn="just"/>
            <a:r>
              <a:rPr lang="uk-UA" sz="1400" b="1" dirty="0"/>
              <a:t>3.Час встановлення повинен прагнути до мінімального значення.</a:t>
            </a:r>
          </a:p>
          <a:p>
            <a:pPr algn="just"/>
            <a:r>
              <a:rPr lang="uk-UA" sz="1400" b="1" dirty="0"/>
              <a:t>4. Перерегулювання  не повинно перевищувати 5 %.</a:t>
            </a:r>
            <a:endParaRPr lang="ru-RU" sz="1400" b="1" dirty="0"/>
          </a:p>
        </p:txBody>
      </p:sp>
    </p:spTree>
    <p:extLst>
      <p:ext uri="{BB962C8B-B14F-4D97-AF65-F5344CB8AC3E}">
        <p14:creationId xmlns:p14="http://schemas.microsoft.com/office/powerpoint/2010/main" val="4178183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b="1" dirty="0"/>
              <a:t>Модель системи управління</a:t>
            </a:r>
            <a:endParaRPr lang="ru-RU" sz="24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69696" y="44624"/>
            <a:ext cx="73880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/>
              <a:t>4</a:t>
            </a:r>
          </a:p>
        </p:txBody>
      </p:sp>
      <p:pic>
        <p:nvPicPr>
          <p:cNvPr id="12" name="Рисунок 11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7439" y="1268760"/>
            <a:ext cx="8729123" cy="1800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2362421" y="858028"/>
            <a:ext cx="4419159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700" b="1" dirty="0"/>
              <a:t>Модель системи управління</a:t>
            </a:r>
            <a:endParaRPr lang="ru-RU" sz="1700" b="1" dirty="0"/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362421" y="3140968"/>
            <a:ext cx="4419159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700" b="1" dirty="0"/>
              <a:t>Типи регуляторів</a:t>
            </a:r>
            <a:endParaRPr lang="ru-RU" sz="1700" b="1" dirty="0"/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287524" y="3581619"/>
            <a:ext cx="8568952" cy="10715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AutoNum type="arabicPeriod"/>
            </a:pPr>
            <a:r>
              <a:rPr lang="uk-UA" sz="1700" b="1" dirty="0"/>
              <a:t>Пропорційний регулятор (П)</a:t>
            </a:r>
          </a:p>
          <a:p>
            <a:pPr marL="342900" indent="-342900" algn="just">
              <a:buAutoNum type="arabicPeriod"/>
            </a:pPr>
            <a:r>
              <a:rPr lang="uk-UA" sz="1700" b="1" dirty="0"/>
              <a:t>Пропорційно-інтегруючий регулятор (ПІ)</a:t>
            </a:r>
          </a:p>
          <a:p>
            <a:pPr marL="342900" indent="-342900" algn="just">
              <a:buAutoNum type="arabicPeriod"/>
            </a:pPr>
            <a:r>
              <a:rPr lang="uk-UA" sz="1700" b="1" dirty="0"/>
              <a:t>Пропорційно-інтегрально-диференційний регулятор (ПІД)</a:t>
            </a:r>
          </a:p>
          <a:p>
            <a:pPr marL="342900" indent="-342900" algn="just">
              <a:buAutoNum type="arabicPeriod"/>
            </a:pPr>
            <a:r>
              <a:rPr lang="uk-UA" sz="1700" b="1" dirty="0"/>
              <a:t>Пропорційно-диференційний регулятор (ПД)</a:t>
            </a:r>
            <a:endParaRPr lang="ru-RU" sz="1700" b="1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2362421" y="4797152"/>
            <a:ext cx="4419159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700" b="1" dirty="0"/>
              <a:t>Методи обчислення параметрів регуляторів</a:t>
            </a:r>
            <a:endParaRPr lang="ru-RU" sz="1700" b="1" dirty="0"/>
          </a:p>
        </p:txBody>
      </p:sp>
      <p:sp>
        <p:nvSpPr>
          <p:cNvPr id="20" name="Заголовок 1"/>
          <p:cNvSpPr txBox="1">
            <a:spLocks/>
          </p:cNvSpPr>
          <p:nvPr/>
        </p:nvSpPr>
        <p:spPr>
          <a:xfrm>
            <a:off x="287524" y="5237803"/>
            <a:ext cx="8568952" cy="107151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just">
              <a:buAutoNum type="arabicPeriod"/>
            </a:pPr>
            <a:r>
              <a:rPr lang="uk-UA" sz="1700" b="1" dirty="0"/>
              <a:t>Метод </a:t>
            </a:r>
            <a:r>
              <a:rPr lang="uk-UA" sz="1700" b="1" dirty="0" err="1"/>
              <a:t>Зіглера-Нікольса</a:t>
            </a:r>
            <a:endParaRPr lang="uk-UA" sz="1700" b="1" dirty="0"/>
          </a:p>
          <a:p>
            <a:pPr marL="342900" indent="-342900" algn="just">
              <a:buAutoNum type="arabicPeriod"/>
            </a:pPr>
            <a:r>
              <a:rPr lang="uk-UA" sz="1700" b="1" dirty="0"/>
              <a:t>Метод </a:t>
            </a:r>
            <a:r>
              <a:rPr lang="en-US" sz="1700" b="1" dirty="0"/>
              <a:t>AMIGO</a:t>
            </a:r>
            <a:endParaRPr lang="uk-UA" sz="1700" b="1" dirty="0"/>
          </a:p>
          <a:p>
            <a:pPr marL="342900" indent="-342900" algn="just">
              <a:buAutoNum type="arabicPeriod"/>
            </a:pPr>
            <a:r>
              <a:rPr lang="uk-UA" sz="1700" b="1" dirty="0" err="1"/>
              <a:t>Робастний</a:t>
            </a:r>
            <a:r>
              <a:rPr lang="uk-UA" sz="1700" b="1" dirty="0"/>
              <a:t> метод</a:t>
            </a:r>
          </a:p>
          <a:p>
            <a:pPr marL="342900" indent="-342900" algn="just">
              <a:buAutoNum type="arabicPeriod"/>
            </a:pPr>
            <a:endParaRPr lang="uk-UA" sz="1700" b="1" dirty="0" err="1"/>
          </a:p>
        </p:txBody>
      </p:sp>
    </p:spTree>
    <p:extLst>
      <p:ext uri="{BB962C8B-B14F-4D97-AF65-F5344CB8AC3E}">
        <p14:creationId xmlns:p14="http://schemas.microsoft.com/office/powerpoint/2010/main" val="12409270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b="1" dirty="0"/>
              <a:t>Модель системи управління з П - регулятором</a:t>
            </a:r>
            <a:endParaRPr lang="ru-RU" sz="24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69696" y="44624"/>
            <a:ext cx="73880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/>
              <a:t>5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395973" y="2699161"/>
            <a:ext cx="4352055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400" b="1" dirty="0"/>
              <a:t>Результати моделювання</a:t>
            </a:r>
            <a:endParaRPr lang="ru-RU" sz="2400" b="1" dirty="0"/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2362421" y="858028"/>
            <a:ext cx="4419159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700" b="1" dirty="0"/>
              <a:t>Оцінка якості функціонування системи</a:t>
            </a:r>
            <a:endParaRPr lang="ru-RU" sz="1700" b="1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991341"/>
              </p:ext>
            </p:extLst>
          </p:nvPr>
        </p:nvGraphicFramePr>
        <p:xfrm>
          <a:off x="899594" y="1201485"/>
          <a:ext cx="7344813" cy="14489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8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8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84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84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84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23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84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843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9335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76461">
                <a:tc row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</a:rPr>
                        <a:t>№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row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Назва методу </a:t>
                      </a:r>
                      <a:r>
                        <a:rPr lang="uk-UA" sz="900" b="1" dirty="0" err="1">
                          <a:effectLst/>
                        </a:rPr>
                        <a:t>налашту</a:t>
                      </a:r>
                      <a:r>
                        <a:rPr lang="ru-RU" sz="900" b="1" dirty="0" err="1">
                          <a:effectLst/>
                        </a:rPr>
                        <a:t>ва</a:t>
                      </a:r>
                      <a:r>
                        <a:rPr lang="uk-UA" sz="900" b="1" dirty="0" err="1">
                          <a:effectLst/>
                        </a:rPr>
                        <a:t>ння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grid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Час наростання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Час встановлення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Перерегулювання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hMerge="1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Інтегральна оцінка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6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%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с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%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с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%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 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 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115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1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Метод </a:t>
                      </a:r>
                      <a:r>
                        <a:rPr lang="uk-UA" sz="900" b="1" dirty="0" err="1">
                          <a:effectLst/>
                        </a:rPr>
                        <a:t>Зіглера-Нікольса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100,00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0,19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36,66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0,26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10,440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0,261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5,489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5115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2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AMIGO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66,67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0,26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70,70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0,13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0,150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0,003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5,114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5115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>
                          <a:effectLst/>
                        </a:rPr>
                        <a:t>3</a:t>
                      </a:r>
                      <a:endParaRPr lang="ru-RU" sz="120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uk-UA" sz="900" b="1" dirty="0" err="1">
                          <a:effectLst/>
                        </a:rPr>
                        <a:t>Робастний</a:t>
                      </a:r>
                      <a:r>
                        <a:rPr lang="uk-UA" sz="900" b="1" dirty="0">
                          <a:effectLst/>
                        </a:rPr>
                        <a:t> метод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66,67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0,26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70,70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0,13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0,150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0,003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kern="1200" dirty="0">
                          <a:solidFill>
                            <a:schemeClr val="dk1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5,114</a:t>
                      </a:r>
                      <a:endParaRPr lang="ru-RU" sz="1000" b="1" kern="1200" dirty="0">
                        <a:solidFill>
                          <a:schemeClr val="dk1"/>
                        </a:solidFill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/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" r="1"/>
          <a:stretch/>
        </p:blipFill>
        <p:spPr bwMode="auto">
          <a:xfrm>
            <a:off x="1188950" y="3031683"/>
            <a:ext cx="6766101" cy="368064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147253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b="1" dirty="0"/>
              <a:t>Модель системи управління з ПІ-регулятором</a:t>
            </a:r>
            <a:endParaRPr lang="ru-RU" sz="24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69696" y="44624"/>
            <a:ext cx="73880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/>
              <a:t>6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395973" y="2699161"/>
            <a:ext cx="4352055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400" b="1" dirty="0"/>
              <a:t>Результати моделювання</a:t>
            </a:r>
            <a:endParaRPr lang="ru-RU" sz="2400" b="1" dirty="0"/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2362421" y="858028"/>
            <a:ext cx="4419159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700" b="1" dirty="0"/>
              <a:t>Оцінка якості функціонування системи</a:t>
            </a:r>
            <a:endParaRPr lang="ru-RU" sz="1700" b="1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759071"/>
              </p:ext>
            </p:extLst>
          </p:nvPr>
        </p:nvGraphicFramePr>
        <p:xfrm>
          <a:off x="899594" y="1201485"/>
          <a:ext cx="7344813" cy="14489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8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8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84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84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84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23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84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843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9335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76461">
                <a:tc row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№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row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Назва методу </a:t>
                      </a:r>
                      <a:r>
                        <a:rPr lang="uk-UA" sz="900" b="1" dirty="0" err="1">
                          <a:effectLst/>
                        </a:rPr>
                        <a:t>налашту</a:t>
                      </a:r>
                      <a:r>
                        <a:rPr lang="ru-RU" sz="900" b="1" dirty="0" err="1">
                          <a:effectLst/>
                        </a:rPr>
                        <a:t>ва</a:t>
                      </a:r>
                      <a:r>
                        <a:rPr lang="uk-UA" sz="900" b="1" dirty="0" err="1">
                          <a:effectLst/>
                        </a:rPr>
                        <a:t>ння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grid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Час наростання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Час встановлення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 err="1">
                          <a:effectLst/>
                        </a:rPr>
                        <a:t>Перерегулювання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hMerge="1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Інтегральна оцінка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6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%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с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%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с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%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 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 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115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>
                          <a:effectLst/>
                        </a:rPr>
                        <a:t>1</a:t>
                      </a:r>
                      <a:endParaRPr lang="ru-RU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Метод </a:t>
                      </a:r>
                      <a:r>
                        <a:rPr lang="uk-UA" sz="900" b="1" dirty="0" err="1">
                          <a:effectLst/>
                        </a:rPr>
                        <a:t>Зіглера-Нікольса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100,00</a:t>
                      </a:r>
                      <a:endParaRPr lang="ru-RU" sz="1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0,19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71,340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1,784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7,112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5115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>
                          <a:effectLst/>
                        </a:rPr>
                        <a:t>2</a:t>
                      </a:r>
                      <a:endParaRPr lang="ru-RU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900" b="1" dirty="0">
                          <a:effectLst/>
                        </a:rPr>
                        <a:t>AMIGO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95,24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0,20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20,470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0,512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6,607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5115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>
                          <a:effectLst/>
                        </a:rPr>
                        <a:t>3</a:t>
                      </a:r>
                      <a:endParaRPr lang="ru-RU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uk-UA" sz="900" b="1" dirty="0" err="1">
                          <a:effectLst/>
                        </a:rPr>
                        <a:t>Робастний</a:t>
                      </a:r>
                      <a:r>
                        <a:rPr lang="uk-UA" sz="900" b="1" dirty="0">
                          <a:effectLst/>
                        </a:rPr>
                        <a:t> метод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100,00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0,19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7,694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0,192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5,652</a:t>
                      </a:r>
                      <a:endParaRPr lang="ru-RU" sz="1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8950" y="3026919"/>
            <a:ext cx="6766101" cy="3679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5830043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b="1" dirty="0"/>
              <a:t>Модель системи управління з ПІД-регулятором</a:t>
            </a:r>
            <a:endParaRPr lang="ru-RU" sz="24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69696" y="44624"/>
            <a:ext cx="73880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/>
              <a:t>7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395973" y="2699161"/>
            <a:ext cx="4352055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400" b="1" dirty="0"/>
              <a:t>Результати моделювання</a:t>
            </a:r>
            <a:endParaRPr lang="ru-RU" sz="2400" b="1" dirty="0"/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2362421" y="858028"/>
            <a:ext cx="4419159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700" b="1" dirty="0"/>
              <a:t>Оцінка якості функціонування системи</a:t>
            </a:r>
            <a:endParaRPr lang="ru-RU" sz="1700" b="1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1918690"/>
              </p:ext>
            </p:extLst>
          </p:nvPr>
        </p:nvGraphicFramePr>
        <p:xfrm>
          <a:off x="899594" y="1201485"/>
          <a:ext cx="7344813" cy="14489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8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8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84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84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84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23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84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843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9335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76461">
                <a:tc row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№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row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Назва методу </a:t>
                      </a:r>
                      <a:r>
                        <a:rPr lang="uk-UA" sz="900" b="1" dirty="0" err="1">
                          <a:effectLst/>
                        </a:rPr>
                        <a:t>налашту</a:t>
                      </a:r>
                      <a:r>
                        <a:rPr lang="ru-RU" sz="900" b="1" dirty="0" err="1">
                          <a:effectLst/>
                        </a:rPr>
                        <a:t>ва</a:t>
                      </a:r>
                      <a:r>
                        <a:rPr lang="uk-UA" sz="900" b="1" dirty="0" err="1">
                          <a:effectLst/>
                        </a:rPr>
                        <a:t>ння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grid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Час наростання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Час встановлення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 err="1">
                          <a:effectLst/>
                        </a:rPr>
                        <a:t>Перерегулювання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hMerge="1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Інтегральна оцінка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6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%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с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%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с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%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 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 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115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>
                          <a:effectLst/>
                        </a:rPr>
                        <a:t>1</a:t>
                      </a:r>
                      <a:endParaRPr lang="ru-RU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uk-UA" sz="900" b="1">
                          <a:effectLst/>
                        </a:rPr>
                        <a:t>Метод Зіглера-Нікольса</a:t>
                      </a:r>
                      <a:endParaRPr lang="ru-RU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0,19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79,54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1,988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7,276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5115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>
                          <a:effectLst/>
                        </a:rPr>
                        <a:t>2</a:t>
                      </a:r>
                      <a:endParaRPr lang="ru-RU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en-US" sz="900" b="1">
                          <a:effectLst/>
                        </a:rPr>
                        <a:t>AMIGO</a:t>
                      </a:r>
                      <a:endParaRPr lang="ru-RU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1,141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5115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>
                          <a:effectLst/>
                        </a:rPr>
                        <a:t>3</a:t>
                      </a:r>
                      <a:endParaRPr lang="ru-RU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uk-UA" sz="900" b="1" dirty="0" err="1">
                          <a:effectLst/>
                        </a:rPr>
                        <a:t>Робасний</a:t>
                      </a:r>
                      <a:r>
                        <a:rPr lang="uk-UA" sz="900" b="1" dirty="0">
                          <a:effectLst/>
                        </a:rPr>
                        <a:t> метод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0,19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5,788</a:t>
                      </a:r>
                      <a:endParaRPr lang="ru-RU" sz="1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0,014</a:t>
                      </a:r>
                      <a:endParaRPr lang="ru-RU" sz="1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5,761</a:t>
                      </a:r>
                      <a:endParaRPr lang="ru-RU" sz="1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8950" y="3027600"/>
            <a:ext cx="6766101" cy="3679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590394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/>
          </a:bodyPr>
          <a:lstStyle/>
          <a:p>
            <a:r>
              <a:rPr lang="uk-UA" sz="2400" b="1" dirty="0"/>
              <a:t>Модель системи управління з </a:t>
            </a:r>
            <a:r>
              <a:rPr lang="uk-UA" sz="2400" b="1" dirty="0" err="1"/>
              <a:t>ПД-регулятором</a:t>
            </a:r>
            <a:endParaRPr lang="ru-RU" sz="2400" b="1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69696" y="44624"/>
            <a:ext cx="738808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/>
              <a:t>8</a:t>
            </a: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2395973" y="2132856"/>
            <a:ext cx="4352055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2400" b="1" dirty="0"/>
              <a:t>Результати моделювання</a:t>
            </a:r>
            <a:endParaRPr lang="ru-RU" sz="2400" b="1" dirty="0"/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2362421" y="858028"/>
            <a:ext cx="4419159" cy="31704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uk-UA" sz="1700" b="1" dirty="0"/>
              <a:t>Оцінка якості функціонування системи</a:t>
            </a:r>
            <a:endParaRPr lang="ru-RU" sz="1700" b="1" dirty="0"/>
          </a:p>
        </p:txBody>
      </p:sp>
      <p:graphicFrame>
        <p:nvGraphicFramePr>
          <p:cNvPr id="17" name="Таблица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3597423"/>
              </p:ext>
            </p:extLst>
          </p:nvPr>
        </p:nvGraphicFramePr>
        <p:xfrm>
          <a:off x="899594" y="1201485"/>
          <a:ext cx="7344813" cy="7587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88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871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84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84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684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238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76843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76843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29335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276461">
                <a:tc row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№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row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Назва методу </a:t>
                      </a:r>
                      <a:r>
                        <a:rPr lang="uk-UA" sz="900" b="1" dirty="0" err="1">
                          <a:effectLst/>
                        </a:rPr>
                        <a:t>налашту</a:t>
                      </a:r>
                      <a:r>
                        <a:rPr lang="ru-RU" sz="900" b="1" dirty="0" err="1">
                          <a:effectLst/>
                        </a:rPr>
                        <a:t>ва</a:t>
                      </a:r>
                      <a:r>
                        <a:rPr lang="uk-UA" sz="900" b="1" dirty="0" err="1">
                          <a:effectLst/>
                        </a:rPr>
                        <a:t>ння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grid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</a:rPr>
                        <a:t>Час наростання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</a:rPr>
                        <a:t>Час встановлення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dirty="0" err="1">
                          <a:effectLst/>
                        </a:rPr>
                        <a:t>Перерегулювання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 hMerge="1"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dirty="0">
                          <a:effectLst/>
                        </a:rPr>
                        <a:t>Інтегральна оцінка</a:t>
                      </a:r>
                      <a:endParaRPr lang="ru-RU" sz="1200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362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%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с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%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с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%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 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 dirty="0">
                          <a:effectLst/>
                        </a:rPr>
                        <a:t> </a:t>
                      </a:r>
                      <a:endParaRPr lang="ru-RU" sz="12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115"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900" b="1">
                          <a:effectLst/>
                        </a:rPr>
                        <a:t>1</a:t>
                      </a:r>
                      <a:endParaRPr lang="ru-RU" sz="12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59321" marR="59321" marT="0" marB="0" anchor="ctr"/>
                </a:tc>
                <a:tc>
                  <a:txBody>
                    <a:bodyPr/>
                    <a:lstStyle/>
                    <a:p>
                      <a:pPr indent="0" algn="l">
                        <a:spcAft>
                          <a:spcPts val="0"/>
                        </a:spcAft>
                      </a:pPr>
                      <a:r>
                        <a:rPr lang="uk-UA" sz="900" b="1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Робастний</a:t>
                      </a:r>
                      <a:r>
                        <a:rPr lang="uk-UA" sz="9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метод</a:t>
                      </a:r>
                      <a:endParaRPr lang="ru-RU" sz="9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0,19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83,79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0,08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3,597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0,08991</a:t>
                      </a:r>
                      <a:endParaRPr lang="ru-RU" sz="1400" b="1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indent="0" algn="ctr">
                        <a:spcAft>
                          <a:spcPts val="0"/>
                        </a:spcAft>
                      </a:pPr>
                      <a:r>
                        <a:rPr lang="uk-UA" sz="1000" b="1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5,431</a:t>
                      </a:r>
                      <a:endParaRPr lang="ru-RU" sz="1400" b="1" dirty="0">
                        <a:effectLst/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88950" y="2492896"/>
            <a:ext cx="6766101" cy="367920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09451617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472</TotalTime>
  <Words>830</Words>
  <Application>Microsoft Office PowerPoint</Application>
  <PresentationFormat>Экран (4:3)</PresentationFormat>
  <Paragraphs>334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5" baseType="lpstr">
      <vt:lpstr>Arial</vt:lpstr>
      <vt:lpstr>Calibri</vt:lpstr>
      <vt:lpstr>Cambria Math</vt:lpstr>
      <vt:lpstr>Times New Roman</vt:lpstr>
      <vt:lpstr>Тема Office</vt:lpstr>
      <vt:lpstr>МІНІСТЕРСТВО ОСВІТИ I НАУКИ УКРАЇНИ НАЦІОНАЛЬНИЙ ТЕХНІЧНИЙ УНІВЕРСИТЕТ “ДНІПРОВСЬКА ПОЛІТЕХНІКА” КАФЕДРА ІНФОРМАЦІЙНИХ ТЕХНОЛОГІЙ та комп’ютерної інженерії</vt:lpstr>
      <vt:lpstr>Технологічна схема процесу видобутку вугілля</vt:lpstr>
      <vt:lpstr>Об'єкт та мета дослідження</vt:lpstr>
      <vt:lpstr>Модель об'єкта управління</vt:lpstr>
      <vt:lpstr>Модель системи управління</vt:lpstr>
      <vt:lpstr>Модель системи управління з П - регулятором</vt:lpstr>
      <vt:lpstr>Модель системи управління з ПІ-регулятором</vt:lpstr>
      <vt:lpstr>Модель системи управління з ПІД-регулятором</vt:lpstr>
      <vt:lpstr>Модель системи управління з ПД-регулятором</vt:lpstr>
      <vt:lpstr>Модель системи управління з ПД-регулятором перевірка на робастність</vt:lpstr>
      <vt:lpstr>Модель системи управління з ПД-регулятором при наявності збурення</vt:lpstr>
      <vt:lpstr>Моделі системи управління з ПІ та ПІД-регулятором при наявності збурення</vt:lpstr>
      <vt:lpstr>Наукове положення</vt:lpstr>
      <vt:lpstr>Модель системи управління з комбінованим регулятором</vt:lpstr>
      <vt:lpstr>Модель системи управління з комбінованим регулятором</vt:lpstr>
      <vt:lpstr>Модель комбінованого регулятора</vt:lpstr>
      <vt:lpstr>Моделі регуляторів</vt:lpstr>
      <vt:lpstr>Людино-машинний інтерфейс</vt:lpstr>
      <vt:lpstr>Висновки</vt:lpstr>
      <vt:lpstr>Дякую за увагу!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Міністерство освіти і науки України Вищий навчальний заклад  «Національний гірничий університет»  Інститут електроенергетики Факультет інформаційних технологій Кафедра автоматизації та комп'ютерних систем  дипломний проект бакалавра  на тему: Автоматизована система керування температурою гарячого дуття доменної печі на основі її фізичної моделі</dc:title>
  <dc:creator>Windows User</dc:creator>
  <cp:lastModifiedBy>Vladimir Nadtochiy</cp:lastModifiedBy>
  <cp:revision>176</cp:revision>
  <dcterms:created xsi:type="dcterms:W3CDTF">2016-06-10T09:42:09Z</dcterms:created>
  <dcterms:modified xsi:type="dcterms:W3CDTF">2020-12-10T13:38:01Z</dcterms:modified>
</cp:coreProperties>
</file>