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57" r:id="rId3"/>
    <p:sldId id="258" r:id="rId4"/>
    <p:sldId id="259" r:id="rId5"/>
    <p:sldId id="260" r:id="rId6"/>
    <p:sldId id="261" r:id="rId7"/>
    <p:sldId id="262" r:id="rId8"/>
    <p:sldId id="256" r:id="rId9"/>
    <p:sldId id="264" r:id="rId10"/>
    <p:sldId id="265" r:id="rId11"/>
    <p:sldId id="266" r:id="rId12"/>
  </p:sldIdLst>
  <p:sldSz cx="9144000" cy="6858000" type="screen4x3"/>
  <p:notesSz cx="7102475"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11"/>
    <p:restoredTop sz="50000"/>
  </p:normalViewPr>
  <p:slideViewPr>
    <p:cSldViewPr snapToGrid="0" snapToObjects="1">
      <p:cViewPr varScale="1">
        <p:scale>
          <a:sx n="87" d="100"/>
          <a:sy n="87" d="100"/>
        </p:scale>
        <p:origin x="102"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FD19918-D18D-3643-B803-1AA388DA73F5}" type="datetimeFigureOut">
              <a:rPr lang="ru-RU" smtClean="0"/>
              <a:t>03.12.2017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301128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D19918-D18D-3643-B803-1AA388DA73F5}" type="datetimeFigureOut">
              <a:rPr lang="ru-RU" smtClean="0"/>
              <a:t>03.12.2017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144041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D19918-D18D-3643-B803-1AA388DA73F5}" type="datetimeFigureOut">
              <a:rPr lang="ru-RU" smtClean="0"/>
              <a:t>03.12.2017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279191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D19918-D18D-3643-B803-1AA388DA73F5}" type="datetimeFigureOut">
              <a:rPr lang="ru-RU" smtClean="0"/>
              <a:t>03.12.2017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299013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D19918-D18D-3643-B803-1AA388DA73F5}" type="datetimeFigureOut">
              <a:rPr lang="ru-RU" smtClean="0"/>
              <a:t>03.12.2017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259749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FD19918-D18D-3643-B803-1AA388DA73F5}" type="datetimeFigureOut">
              <a:rPr lang="ru-RU" smtClean="0"/>
              <a:t>03.12.2017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15853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FD19918-D18D-3643-B803-1AA388DA73F5}" type="datetimeFigureOut">
              <a:rPr lang="ru-RU" smtClean="0"/>
              <a:t>03.12.2017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65871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FD19918-D18D-3643-B803-1AA388DA73F5}" type="datetimeFigureOut">
              <a:rPr lang="ru-RU" smtClean="0"/>
              <a:t>03.12.2017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140384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19918-D18D-3643-B803-1AA388DA73F5}" type="datetimeFigureOut">
              <a:rPr lang="ru-RU" smtClean="0"/>
              <a:t>03.12.2017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34660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D19918-D18D-3643-B803-1AA388DA73F5}" type="datetimeFigureOut">
              <a:rPr lang="ru-RU" smtClean="0"/>
              <a:t>03.12.2017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156048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D19918-D18D-3643-B803-1AA388DA73F5}" type="datetimeFigureOut">
              <a:rPr lang="ru-RU" smtClean="0"/>
              <a:t>03.12.2017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4A0C28-F436-5D44-B0F2-BB58026F34F3}" type="slidenum">
              <a:rPr lang="ru-RU" smtClean="0"/>
              <a:t>‹#›</a:t>
            </a:fld>
            <a:endParaRPr lang="ru-RU"/>
          </a:p>
        </p:txBody>
      </p:sp>
    </p:spTree>
    <p:extLst>
      <p:ext uri="{BB962C8B-B14F-4D97-AF65-F5344CB8AC3E}">
        <p14:creationId xmlns:p14="http://schemas.microsoft.com/office/powerpoint/2010/main" val="164542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19918-D18D-3643-B803-1AA388DA73F5}" type="datetimeFigureOut">
              <a:rPr lang="ru-RU" smtClean="0"/>
              <a:t>03.12.2017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A0C28-F436-5D44-B0F2-BB58026F34F3}" type="slidenum">
              <a:rPr lang="ru-RU" smtClean="0"/>
              <a:t>‹#›</a:t>
            </a:fld>
            <a:endParaRPr lang="ru-RU"/>
          </a:p>
        </p:txBody>
      </p:sp>
    </p:spTree>
    <p:extLst>
      <p:ext uri="{BB962C8B-B14F-4D97-AF65-F5344CB8AC3E}">
        <p14:creationId xmlns:p14="http://schemas.microsoft.com/office/powerpoint/2010/main" val="1827394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zigbee.org/zigbee-for-developers/applicationstandards/zigbeesmartenerg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958" y="425426"/>
            <a:ext cx="7886700" cy="804076"/>
          </a:xfrm>
        </p:spPr>
        <p:txBody>
          <a:bodyPr>
            <a:normAutofit/>
          </a:bodyPr>
          <a:lstStyle/>
          <a:p>
            <a:pPr algn="ctr"/>
            <a:r>
              <a:rPr lang="en-US" sz="3600" dirty="0">
                <a:solidFill>
                  <a:schemeClr val="bg1"/>
                </a:solidFill>
                <a:latin typeface="+mn-lt"/>
              </a:rPr>
              <a:t>National Mining </a:t>
            </a:r>
            <a:r>
              <a:rPr lang="en-US" sz="3600" dirty="0" smtClean="0">
                <a:solidFill>
                  <a:schemeClr val="bg1"/>
                </a:solidFill>
                <a:latin typeface="+mn-lt"/>
              </a:rPr>
              <a:t>University</a:t>
            </a:r>
            <a:endParaRPr lang="ru-RU" sz="3600" dirty="0">
              <a:solidFill>
                <a:schemeClr val="bg1"/>
              </a:solidFill>
              <a:latin typeface="+mn-lt"/>
            </a:endParaRPr>
          </a:p>
        </p:txBody>
      </p:sp>
      <p:sp>
        <p:nvSpPr>
          <p:cNvPr id="6" name="TextBox 5"/>
          <p:cNvSpPr txBox="1"/>
          <p:nvPr/>
        </p:nvSpPr>
        <p:spPr>
          <a:xfrm>
            <a:off x="5629604" y="4548794"/>
            <a:ext cx="2104237" cy="461665"/>
          </a:xfrm>
          <a:prstGeom prst="rect">
            <a:avLst/>
          </a:prstGeom>
          <a:noFill/>
        </p:spPr>
        <p:txBody>
          <a:bodyPr wrap="square" rtlCol="0">
            <a:spAutoFit/>
          </a:bodyPr>
          <a:lstStyle/>
          <a:p>
            <a:r>
              <a:rPr lang="en-US" sz="2400" dirty="0">
                <a:solidFill>
                  <a:schemeClr val="bg1"/>
                </a:solidFill>
              </a:rPr>
              <a:t>authors</a:t>
            </a:r>
            <a:r>
              <a:rPr lang="en-US" sz="2400" dirty="0" smtClean="0">
                <a:solidFill>
                  <a:schemeClr val="bg1"/>
                </a:solidFill>
              </a:rPr>
              <a:t>:</a:t>
            </a:r>
          </a:p>
        </p:txBody>
      </p:sp>
      <p:sp>
        <p:nvSpPr>
          <p:cNvPr id="8" name="Прямоугольник 7"/>
          <p:cNvSpPr/>
          <p:nvPr/>
        </p:nvSpPr>
        <p:spPr>
          <a:xfrm>
            <a:off x="1236402" y="2300259"/>
            <a:ext cx="6785811" cy="1915909"/>
          </a:xfrm>
          <a:prstGeom prst="rect">
            <a:avLst/>
          </a:prstGeom>
          <a:noFill/>
        </p:spPr>
        <p:txBody>
          <a:bodyPr wrap="square" lIns="68580" tIns="34290" rIns="68580" bIns="34290">
            <a:spAutoFit/>
          </a:bodyPr>
          <a:lstStyle/>
          <a:p>
            <a:pPr algn="ctr"/>
            <a:r>
              <a:rPr lang="en-US" sz="4000" dirty="0">
                <a:solidFill>
                  <a:schemeClr val="bg1"/>
                </a:solidFill>
              </a:rPr>
              <a:t>PROTECTION OF INFORMATION IN COMMUNICATION NETWORKS</a:t>
            </a:r>
            <a:endParaRPr lang="ru-RU" sz="4000" dirty="0">
              <a:solidFill>
                <a:schemeClr val="bg1"/>
              </a:solidFill>
            </a:endParaRPr>
          </a:p>
        </p:txBody>
      </p:sp>
      <p:sp>
        <p:nvSpPr>
          <p:cNvPr id="9" name="TextBox 8"/>
          <p:cNvSpPr txBox="1"/>
          <p:nvPr/>
        </p:nvSpPr>
        <p:spPr>
          <a:xfrm>
            <a:off x="3614125" y="5958797"/>
            <a:ext cx="2030364" cy="769441"/>
          </a:xfrm>
          <a:prstGeom prst="rect">
            <a:avLst/>
          </a:prstGeom>
          <a:noFill/>
        </p:spPr>
        <p:txBody>
          <a:bodyPr wrap="none" rtlCol="0">
            <a:spAutoFit/>
          </a:bodyPr>
          <a:lstStyle/>
          <a:p>
            <a:pPr algn="ctr"/>
            <a:r>
              <a:rPr lang="en-US" sz="2200" dirty="0" err="1">
                <a:solidFill>
                  <a:schemeClr val="bg1"/>
                </a:solidFill>
              </a:rPr>
              <a:t>Dnipro</a:t>
            </a:r>
            <a:r>
              <a:rPr lang="en-US" sz="2200" dirty="0">
                <a:solidFill>
                  <a:schemeClr val="bg1"/>
                </a:solidFill>
              </a:rPr>
              <a:t>, Ukraine</a:t>
            </a:r>
            <a:endParaRPr lang="ru-RU" sz="2200" dirty="0">
              <a:solidFill>
                <a:schemeClr val="bg1"/>
              </a:solidFill>
            </a:endParaRPr>
          </a:p>
          <a:p>
            <a:pPr algn="ctr"/>
            <a:r>
              <a:rPr lang="ru-RU" sz="2200" dirty="0">
                <a:solidFill>
                  <a:schemeClr val="bg1"/>
                </a:solidFill>
              </a:rPr>
              <a:t>2017</a:t>
            </a:r>
          </a:p>
        </p:txBody>
      </p:sp>
      <p:sp>
        <p:nvSpPr>
          <p:cNvPr id="3" name="Прямоугольник 2"/>
          <p:cNvSpPr/>
          <p:nvPr/>
        </p:nvSpPr>
        <p:spPr>
          <a:xfrm>
            <a:off x="5629604" y="4964292"/>
            <a:ext cx="3062704" cy="830997"/>
          </a:xfrm>
          <a:prstGeom prst="rect">
            <a:avLst/>
          </a:prstGeom>
        </p:spPr>
        <p:txBody>
          <a:bodyPr wrap="square">
            <a:spAutoFit/>
          </a:bodyPr>
          <a:lstStyle/>
          <a:p>
            <a:r>
              <a:rPr lang="en-US" sz="2400" u="sng" dirty="0" err="1">
                <a:solidFill>
                  <a:schemeClr val="bg1"/>
                </a:solidFill>
              </a:rPr>
              <a:t>Yuliia</a:t>
            </a:r>
            <a:r>
              <a:rPr lang="en-US" sz="2400" u="sng" dirty="0">
                <a:solidFill>
                  <a:schemeClr val="bg1"/>
                </a:solidFill>
              </a:rPr>
              <a:t> </a:t>
            </a:r>
            <a:r>
              <a:rPr lang="en-US" sz="2400" u="sng" dirty="0" err="1">
                <a:solidFill>
                  <a:schemeClr val="bg1"/>
                </a:solidFill>
              </a:rPr>
              <a:t>Kovalova</a:t>
            </a:r>
            <a:endParaRPr lang="en-US" sz="2400" u="sng" dirty="0">
              <a:solidFill>
                <a:schemeClr val="bg1"/>
              </a:solidFill>
            </a:endParaRPr>
          </a:p>
          <a:p>
            <a:r>
              <a:rPr lang="en-US" sz="2400" u="sng" dirty="0" err="1">
                <a:solidFill>
                  <a:schemeClr val="bg1"/>
                </a:solidFill>
              </a:rPr>
              <a:t>Vadym</a:t>
            </a:r>
            <a:r>
              <a:rPr lang="en-US" sz="2400" u="sng" dirty="0">
                <a:solidFill>
                  <a:schemeClr val="bg1"/>
                </a:solidFill>
              </a:rPr>
              <a:t> </a:t>
            </a:r>
            <a:r>
              <a:rPr lang="en-US" sz="2400" u="sng" dirty="0" err="1">
                <a:solidFill>
                  <a:schemeClr val="bg1"/>
                </a:solidFill>
              </a:rPr>
              <a:t>Mieshkov</a:t>
            </a:r>
            <a:endParaRPr lang="en-US" sz="2400" u="sng" dirty="0">
              <a:solidFill>
                <a:schemeClr val="bg1"/>
              </a:solidFill>
            </a:endParaRPr>
          </a:p>
        </p:txBody>
      </p:sp>
    </p:spTree>
    <p:extLst>
      <p:ext uri="{BB962C8B-B14F-4D97-AF65-F5344CB8AC3E}">
        <p14:creationId xmlns:p14="http://schemas.microsoft.com/office/powerpoint/2010/main" val="161679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0337" y="654715"/>
            <a:ext cx="8791461" cy="3961351"/>
          </a:xfrm>
        </p:spPr>
        <p:txBody>
          <a:bodyPr>
            <a:noAutofit/>
          </a:bodyPr>
          <a:lstStyle/>
          <a:p>
            <a:pPr algn="just"/>
            <a:r>
              <a:rPr lang="en-US" sz="2400" dirty="0"/>
              <a:t>t</a:t>
            </a:r>
            <a:r>
              <a:rPr lang="en-US" sz="2400" dirty="0" smtClean="0"/>
              <a:t>he design of the information security system </a:t>
            </a:r>
            <a:r>
              <a:rPr lang="en-US" sz="2400" b="1" i="1" dirty="0" smtClean="0"/>
              <a:t>should be carried out at the stage of the technical task for building the system</a:t>
            </a:r>
            <a:r>
              <a:rPr lang="en-US" sz="2400" dirty="0" smtClean="0"/>
              <a:t>, since the success of any hacker attack is related to the vulnerability of the devices and their operating system, and not the applications installed on these devices. </a:t>
            </a:r>
          </a:p>
          <a:p>
            <a:pPr algn="just"/>
            <a:r>
              <a:rPr lang="en-US" sz="2400" dirty="0" smtClean="0"/>
              <a:t>In this regard, the </a:t>
            </a:r>
            <a:r>
              <a:rPr lang="en-US" sz="2400" b="1" dirty="0" smtClean="0">
                <a:solidFill>
                  <a:schemeClr val="accent1">
                    <a:lumMod val="75000"/>
                  </a:schemeClr>
                </a:solidFill>
              </a:rPr>
              <a:t>most urgent task of designing in-house and local networks of municipal monitoring</a:t>
            </a:r>
            <a:r>
              <a:rPr lang="en-US" sz="2400" dirty="0" smtClean="0"/>
              <a:t>, operating on unlicensed frequencies of the IMS (868 MHz and 2.4 GHz) band using </a:t>
            </a:r>
            <a:r>
              <a:rPr lang="en-US" sz="2400" b="1" dirty="0" err="1" smtClean="0">
                <a:solidFill>
                  <a:schemeClr val="accent2">
                    <a:lumMod val="50000"/>
                  </a:schemeClr>
                </a:solidFill>
              </a:rPr>
              <a:t>LoRa</a:t>
            </a:r>
            <a:r>
              <a:rPr lang="en-US" sz="2400" b="1" dirty="0" smtClean="0">
                <a:solidFill>
                  <a:schemeClr val="accent2">
                    <a:lumMod val="50000"/>
                  </a:schemeClr>
                </a:solidFill>
              </a:rPr>
              <a:t> and ZigBee technologies</a:t>
            </a:r>
            <a:r>
              <a:rPr lang="en-US" sz="2400" dirty="0" smtClean="0"/>
              <a:t>, is to </a:t>
            </a:r>
            <a:r>
              <a:rPr lang="en-US" sz="2400" b="1" i="1" dirty="0" smtClean="0"/>
              <a:t>encapsulate protected proprietary protocols into existing stacks. </a:t>
            </a:r>
            <a:endParaRPr lang="ru-RU" sz="2400" b="1" i="1" dirty="0"/>
          </a:p>
        </p:txBody>
      </p:sp>
      <p:sp>
        <p:nvSpPr>
          <p:cNvPr id="4" name="TextBox 3"/>
          <p:cNvSpPr txBox="1"/>
          <p:nvPr/>
        </p:nvSpPr>
        <p:spPr>
          <a:xfrm>
            <a:off x="8438921" y="6317908"/>
            <a:ext cx="552123" cy="369332"/>
          </a:xfrm>
          <a:prstGeom prst="rect">
            <a:avLst/>
          </a:prstGeom>
          <a:noFill/>
        </p:spPr>
        <p:txBody>
          <a:bodyPr wrap="square" rtlCol="0">
            <a:spAutoFit/>
          </a:bodyPr>
          <a:lstStyle/>
          <a:p>
            <a:pPr algn="ctr"/>
            <a:r>
              <a:rPr lang="en-US" dirty="0" smtClean="0"/>
              <a:t>10</a:t>
            </a:r>
            <a:endParaRPr lang="ru-RU" dirty="0"/>
          </a:p>
        </p:txBody>
      </p:sp>
    </p:spTree>
    <p:extLst>
      <p:ext uri="{BB962C8B-B14F-4D97-AF65-F5344CB8AC3E}">
        <p14:creationId xmlns:p14="http://schemas.microsoft.com/office/powerpoint/2010/main" val="118950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6580" y="3082752"/>
            <a:ext cx="7050841" cy="746358"/>
          </a:xfrm>
          <a:prstGeom prst="rect">
            <a:avLst/>
          </a:prstGeom>
          <a:noFill/>
        </p:spPr>
        <p:txBody>
          <a:bodyPr wrap="none" lIns="68580" tIns="34290" rIns="68580" bIns="34290">
            <a:spAutoFit/>
          </a:bodyPr>
          <a:lstStyle/>
          <a:p>
            <a:pPr algn="ctr"/>
            <a:r>
              <a:rPr lang="en-US" sz="4400" dirty="0"/>
              <a:t>Thank you for your attention</a:t>
            </a:r>
            <a:r>
              <a:rPr lang="uk-UA" sz="4400" dirty="0"/>
              <a:t>!</a:t>
            </a:r>
            <a:endParaRPr lang="ru-RU" sz="4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638" y="1151422"/>
            <a:ext cx="1962920" cy="1210467"/>
          </a:xfrm>
          <a:prstGeom prst="rect">
            <a:avLst/>
          </a:prstGeom>
          <a:noFill/>
          <a:ln>
            <a:noFill/>
          </a:ln>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47421" y="891024"/>
            <a:ext cx="1454227" cy="1731264"/>
          </a:xfrm>
          <a:prstGeom prst="rect">
            <a:avLst/>
          </a:prstGeom>
        </p:spPr>
      </p:pic>
    </p:spTree>
    <p:extLst>
      <p:ext uri="{BB962C8B-B14F-4D97-AF65-F5344CB8AC3E}">
        <p14:creationId xmlns:p14="http://schemas.microsoft.com/office/powerpoint/2010/main" val="1065407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73695" y="194572"/>
            <a:ext cx="4627086" cy="4862170"/>
          </a:xfrm>
        </p:spPr>
        <p:txBody>
          <a:bodyPr>
            <a:noAutofit/>
          </a:bodyPr>
          <a:lstStyle/>
          <a:p>
            <a:pPr marL="0" indent="0" algn="just">
              <a:buNone/>
            </a:pPr>
            <a:r>
              <a:rPr lang="en-US" sz="2600" b="1" dirty="0">
                <a:solidFill>
                  <a:schemeClr val="accent1"/>
                </a:solidFill>
              </a:rPr>
              <a:t>Wireless sensor networks </a:t>
            </a:r>
            <a:r>
              <a:rPr lang="en-US" sz="2600" dirty="0"/>
              <a:t>have found many applications and play an important role in infrastructure monitoring. </a:t>
            </a:r>
            <a:endParaRPr lang="ru-RU" sz="2600" dirty="0" smtClean="0"/>
          </a:p>
          <a:p>
            <a:pPr marL="0" indent="0" algn="just">
              <a:buNone/>
            </a:pPr>
            <a:r>
              <a:rPr lang="en-US" sz="2600" dirty="0" smtClean="0"/>
              <a:t>The </a:t>
            </a:r>
            <a:r>
              <a:rPr lang="en-US" sz="2600" dirty="0"/>
              <a:t>use of wireless technology provides many benefits from the increased availability of information resources, and the popularity of sensor networks is associated with the ability to work autonomously without the help of any infrastructure or interaction with a person. </a:t>
            </a:r>
            <a:endParaRPr lang="ru-RU" sz="2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28" y="315761"/>
            <a:ext cx="4112294" cy="4159113"/>
          </a:xfrm>
          <a:prstGeom prst="rect">
            <a:avLst/>
          </a:prstGeom>
        </p:spPr>
      </p:pic>
      <p:sp>
        <p:nvSpPr>
          <p:cNvPr id="5" name="Прямоугольник 4"/>
          <p:cNvSpPr/>
          <p:nvPr/>
        </p:nvSpPr>
        <p:spPr>
          <a:xfrm>
            <a:off x="145227" y="5045725"/>
            <a:ext cx="8855553" cy="1292662"/>
          </a:xfrm>
          <a:prstGeom prst="rect">
            <a:avLst/>
          </a:prstGeom>
        </p:spPr>
        <p:txBody>
          <a:bodyPr wrap="square">
            <a:spAutoFit/>
          </a:bodyPr>
          <a:lstStyle/>
          <a:p>
            <a:pPr algn="just"/>
            <a:r>
              <a:rPr lang="en-US" sz="2600" dirty="0"/>
              <a:t>However, wireless technology and the autonomy of sensor networks generate new threats and increases the risk of information security.</a:t>
            </a:r>
            <a:endParaRPr lang="ru-RU" sz="2600" dirty="0"/>
          </a:p>
        </p:txBody>
      </p:sp>
      <p:sp>
        <p:nvSpPr>
          <p:cNvPr id="6" name="TextBox 5"/>
          <p:cNvSpPr txBox="1"/>
          <p:nvPr/>
        </p:nvSpPr>
        <p:spPr>
          <a:xfrm>
            <a:off x="8438921" y="6317908"/>
            <a:ext cx="552123" cy="369332"/>
          </a:xfrm>
          <a:prstGeom prst="rect">
            <a:avLst/>
          </a:prstGeom>
          <a:noFill/>
        </p:spPr>
        <p:txBody>
          <a:bodyPr wrap="square" rtlCol="0">
            <a:spAutoFit/>
          </a:bodyPr>
          <a:lstStyle/>
          <a:p>
            <a:pPr algn="ctr"/>
            <a:r>
              <a:rPr lang="en-US" dirty="0" smtClean="0"/>
              <a:t>2</a:t>
            </a:r>
            <a:endParaRPr lang="ru-RU" dirty="0"/>
          </a:p>
        </p:txBody>
      </p:sp>
    </p:spTree>
    <p:extLst>
      <p:ext uri="{BB962C8B-B14F-4D97-AF65-F5344CB8AC3E}">
        <p14:creationId xmlns:p14="http://schemas.microsoft.com/office/powerpoint/2010/main" val="435593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802" y="407628"/>
            <a:ext cx="7820156" cy="1378231"/>
          </a:xfrm>
        </p:spPr>
        <p:txBody>
          <a:bodyPr>
            <a:normAutofit/>
          </a:bodyPr>
          <a:lstStyle/>
          <a:p>
            <a:pPr algn="ctr"/>
            <a:r>
              <a:rPr lang="en-US" b="1" dirty="0" smtClean="0">
                <a:solidFill>
                  <a:schemeClr val="accent1">
                    <a:lumMod val="75000"/>
                  </a:schemeClr>
                </a:solidFill>
                <a:latin typeface="Arial Hebrew" charset="-79"/>
                <a:ea typeface="Arial Hebrew" charset="-79"/>
                <a:cs typeface="Arial Hebrew" charset="-79"/>
              </a:rPr>
              <a:t>Internet of Things (</a:t>
            </a:r>
            <a:r>
              <a:rPr lang="en-US" b="1" dirty="0" err="1" smtClean="0">
                <a:solidFill>
                  <a:schemeClr val="accent1">
                    <a:lumMod val="75000"/>
                  </a:schemeClr>
                </a:solidFill>
                <a:latin typeface="Arial Hebrew" charset="-79"/>
                <a:ea typeface="Arial Hebrew" charset="-79"/>
                <a:cs typeface="Arial Hebrew" charset="-79"/>
              </a:rPr>
              <a:t>IoT</a:t>
            </a:r>
            <a:r>
              <a:rPr lang="en-US" b="1" dirty="0" smtClean="0">
                <a:solidFill>
                  <a:schemeClr val="accent1">
                    <a:lumMod val="75000"/>
                  </a:schemeClr>
                </a:solidFill>
                <a:latin typeface="Arial Hebrew" charset="-79"/>
                <a:ea typeface="Arial Hebrew" charset="-79"/>
                <a:cs typeface="Arial Hebrew" charset="-79"/>
              </a:rPr>
              <a:t>)</a:t>
            </a:r>
            <a:r>
              <a:rPr lang="en-US" b="1" dirty="0" smtClean="0">
                <a:solidFill>
                  <a:schemeClr val="tx2"/>
                </a:solidFill>
                <a:latin typeface="Arial Hebrew" charset="-79"/>
                <a:ea typeface="Arial Hebrew" charset="-79"/>
                <a:cs typeface="Arial Hebrew" charset="-79"/>
              </a:rPr>
              <a:t/>
            </a:r>
            <a:br>
              <a:rPr lang="en-US" b="1" dirty="0" smtClean="0">
                <a:solidFill>
                  <a:schemeClr val="tx2"/>
                </a:solidFill>
                <a:latin typeface="Arial Hebrew" charset="-79"/>
                <a:ea typeface="Arial Hebrew" charset="-79"/>
                <a:cs typeface="Arial Hebrew" charset="-79"/>
              </a:rPr>
            </a:br>
            <a:r>
              <a:rPr lang="en-US" b="1" dirty="0" smtClean="0">
                <a:solidFill>
                  <a:schemeClr val="tx2"/>
                </a:solidFill>
                <a:latin typeface="Arial Hebrew" charset="-79"/>
                <a:ea typeface="Arial Hebrew" charset="-79"/>
                <a:cs typeface="Arial Hebrew" charset="-79"/>
              </a:rPr>
              <a:t>Types of wireless networks</a:t>
            </a:r>
            <a:endParaRPr lang="ru-RU" b="1" dirty="0">
              <a:solidFill>
                <a:schemeClr val="tx2"/>
              </a:solidFill>
              <a:latin typeface="Arial Hebrew" charset="-79"/>
              <a:ea typeface="Arial Hebrew" charset="-79"/>
              <a:cs typeface="Arial Hebrew" charset="-79"/>
            </a:endParaRPr>
          </a:p>
        </p:txBody>
      </p:sp>
      <p:sp>
        <p:nvSpPr>
          <p:cNvPr id="4" name="Нашивка 3"/>
          <p:cNvSpPr/>
          <p:nvPr/>
        </p:nvSpPr>
        <p:spPr>
          <a:xfrm>
            <a:off x="669785" y="5309461"/>
            <a:ext cx="2480153" cy="56367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WPAN</a:t>
            </a:r>
            <a:endParaRPr lang="ru-RU" sz="2200" b="1" dirty="0">
              <a:solidFill>
                <a:schemeClr val="accent5">
                  <a:lumMod val="50000"/>
                </a:schemeClr>
              </a:solidFill>
              <a:effectLst>
                <a:outerShdw blurRad="38100" dist="38100" dir="2700000" algn="tl">
                  <a:srgbClr val="000000">
                    <a:alpha val="43137"/>
                  </a:srgbClr>
                </a:outerShdw>
              </a:effectLst>
            </a:endParaRPr>
          </a:p>
        </p:txBody>
      </p:sp>
      <p:sp>
        <p:nvSpPr>
          <p:cNvPr id="5" name="Нашивка 4"/>
          <p:cNvSpPr/>
          <p:nvPr/>
        </p:nvSpPr>
        <p:spPr>
          <a:xfrm>
            <a:off x="5894676" y="5309461"/>
            <a:ext cx="2480153" cy="56367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accent1">
                  <a:lumMod val="50000"/>
                </a:schemeClr>
              </a:solidFill>
            </a:endParaRPr>
          </a:p>
          <a:p>
            <a:pPr algn="ctr"/>
            <a:r>
              <a:rPr lang="en-US" sz="2200" dirty="0">
                <a:solidFill>
                  <a:schemeClr val="tx1"/>
                </a:solidFill>
              </a:rPr>
              <a:t>Cellular</a:t>
            </a:r>
            <a:r>
              <a:rPr lang="en-US" sz="1500" dirty="0">
                <a:solidFill>
                  <a:schemeClr val="tx1"/>
                </a:solidFill>
              </a:rPr>
              <a:t> </a:t>
            </a:r>
            <a:endParaRPr lang="en-US" sz="1500" dirty="0" smtClean="0">
              <a:solidFill>
                <a:schemeClr val="tx1"/>
              </a:solidFill>
            </a:endParaRPr>
          </a:p>
          <a:p>
            <a:pPr algn="ctr"/>
            <a:r>
              <a:rPr lang="de-DE" sz="1500" dirty="0" smtClean="0">
                <a:solidFill>
                  <a:schemeClr val="tx1"/>
                </a:solidFill>
              </a:rPr>
              <a:t>(</a:t>
            </a:r>
            <a:r>
              <a:rPr lang="de-DE" sz="1500" dirty="0">
                <a:solidFill>
                  <a:schemeClr val="tx1"/>
                </a:solidFill>
              </a:rPr>
              <a:t>2G, 3G, 4G-LTE) </a:t>
            </a:r>
          </a:p>
          <a:p>
            <a:pPr algn="ctr"/>
            <a:endParaRPr lang="ru-RU" b="1" dirty="0">
              <a:solidFill>
                <a:schemeClr val="accent1">
                  <a:lumMod val="50000"/>
                </a:schemeClr>
              </a:solidFill>
            </a:endParaRPr>
          </a:p>
        </p:txBody>
      </p:sp>
      <p:sp>
        <p:nvSpPr>
          <p:cNvPr id="6" name="Нашивка 5"/>
          <p:cNvSpPr/>
          <p:nvPr/>
        </p:nvSpPr>
        <p:spPr>
          <a:xfrm>
            <a:off x="3297522" y="5309461"/>
            <a:ext cx="2480153" cy="563671"/>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WLAN</a:t>
            </a:r>
            <a:endParaRPr lang="ru-RU" sz="2200" b="1" dirty="0">
              <a:solidFill>
                <a:schemeClr val="accent1">
                  <a:lumMod val="50000"/>
                </a:schemeClr>
              </a:solidFill>
              <a:effectLst>
                <a:outerShdw blurRad="38100" dist="38100" dir="2700000" algn="tl">
                  <a:srgbClr val="000000">
                    <a:alpha val="43137"/>
                  </a:srgbClr>
                </a:outerShdw>
              </a:effectLst>
            </a:endParaRPr>
          </a:p>
        </p:txBody>
      </p:sp>
      <p:sp>
        <p:nvSpPr>
          <p:cNvPr id="13" name="Прямоугольник 12"/>
          <p:cNvSpPr/>
          <p:nvPr/>
        </p:nvSpPr>
        <p:spPr>
          <a:xfrm>
            <a:off x="1257085" y="4672201"/>
            <a:ext cx="1421992" cy="500137"/>
          </a:xfrm>
          <a:prstGeom prst="rect">
            <a:avLst/>
          </a:prstGeom>
          <a:noFill/>
        </p:spPr>
        <p:txBody>
          <a:bodyPr wrap="none" lIns="68580" tIns="34290" rIns="68580" bIns="34290">
            <a:spAutoFit/>
          </a:bodyPr>
          <a:lstStyle/>
          <a:p>
            <a:pPr algn="ctr"/>
            <a:r>
              <a:rPr lang="en-US" sz="2800" dirty="0"/>
              <a:t>Personal</a:t>
            </a:r>
            <a:endParaRPr lang="en-US" sz="2800" b="1" dirty="0">
              <a:ln w="0"/>
              <a:solidFill>
                <a:srgbClr val="00B050"/>
              </a:solidFill>
              <a:effectLst>
                <a:outerShdw blurRad="38100" dist="38100" dir="2700000" algn="tl">
                  <a:srgbClr val="000000">
                    <a:alpha val="43137"/>
                  </a:srgbClr>
                </a:outerShdw>
              </a:effectLst>
            </a:endParaRPr>
          </a:p>
        </p:txBody>
      </p:sp>
      <p:sp>
        <p:nvSpPr>
          <p:cNvPr id="14" name="Прямоугольник 13"/>
          <p:cNvSpPr/>
          <p:nvPr/>
        </p:nvSpPr>
        <p:spPr>
          <a:xfrm>
            <a:off x="4082905" y="4657588"/>
            <a:ext cx="897810" cy="500137"/>
          </a:xfrm>
          <a:prstGeom prst="rect">
            <a:avLst/>
          </a:prstGeom>
          <a:noFill/>
        </p:spPr>
        <p:txBody>
          <a:bodyPr wrap="none" lIns="68580" tIns="34290" rIns="68580" bIns="34290">
            <a:spAutoFit/>
          </a:bodyPr>
          <a:lstStyle/>
          <a:p>
            <a:pPr algn="ctr"/>
            <a:r>
              <a:rPr lang="en-US" sz="2800" dirty="0" smtClean="0"/>
              <a:t>Local</a:t>
            </a:r>
            <a:endParaRPr lang="en-US" sz="2800" b="1" dirty="0">
              <a:ln w="0"/>
              <a:solidFill>
                <a:srgbClr val="00B050"/>
              </a:solidFill>
              <a:effectLst>
                <a:outerShdw blurRad="38100" dist="38100" dir="2700000" algn="tl">
                  <a:srgbClr val="000000">
                    <a:alpha val="43137"/>
                  </a:srgbClr>
                </a:outerShdw>
              </a:effectLst>
            </a:endParaRPr>
          </a:p>
        </p:txBody>
      </p:sp>
      <p:sp>
        <p:nvSpPr>
          <p:cNvPr id="15" name="Прямоугольник 14"/>
          <p:cNvSpPr/>
          <p:nvPr/>
        </p:nvSpPr>
        <p:spPr>
          <a:xfrm>
            <a:off x="6504277" y="4673198"/>
            <a:ext cx="1106714" cy="500137"/>
          </a:xfrm>
          <a:prstGeom prst="rect">
            <a:avLst/>
          </a:prstGeom>
          <a:noFill/>
        </p:spPr>
        <p:txBody>
          <a:bodyPr wrap="none" lIns="68580" tIns="34290" rIns="68580" bIns="34290">
            <a:spAutoFit/>
          </a:bodyPr>
          <a:lstStyle/>
          <a:p>
            <a:pPr algn="ctr"/>
            <a:r>
              <a:rPr lang="en-US" sz="2800" dirty="0" smtClean="0"/>
              <a:t>Global</a:t>
            </a:r>
            <a:endParaRPr lang="en-US" sz="2800"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834" y="2767103"/>
            <a:ext cx="1456494" cy="1894080"/>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077" y="2543399"/>
            <a:ext cx="2408263" cy="2408263"/>
          </a:xfrm>
          <a:prstGeom prst="rect">
            <a:avLst/>
          </a:prstGeom>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561" y="2207634"/>
            <a:ext cx="2465564" cy="2465564"/>
          </a:xfrm>
          <a:prstGeom prst="rect">
            <a:avLst/>
          </a:prstGeom>
        </p:spPr>
      </p:pic>
      <p:sp>
        <p:nvSpPr>
          <p:cNvPr id="17" name="TextBox 16"/>
          <p:cNvSpPr txBox="1"/>
          <p:nvPr/>
        </p:nvSpPr>
        <p:spPr>
          <a:xfrm>
            <a:off x="8438921" y="6317908"/>
            <a:ext cx="552123" cy="369332"/>
          </a:xfrm>
          <a:prstGeom prst="rect">
            <a:avLst/>
          </a:prstGeom>
          <a:noFill/>
        </p:spPr>
        <p:txBody>
          <a:bodyPr wrap="square" rtlCol="0">
            <a:spAutoFit/>
          </a:bodyPr>
          <a:lstStyle/>
          <a:p>
            <a:pPr algn="ctr"/>
            <a:r>
              <a:rPr lang="en-US" dirty="0"/>
              <a:t>3</a:t>
            </a:r>
            <a:endParaRPr lang="ru-RU" dirty="0"/>
          </a:p>
        </p:txBody>
      </p:sp>
    </p:spTree>
    <p:extLst>
      <p:ext uri="{BB962C8B-B14F-4D97-AF65-F5344CB8AC3E}">
        <p14:creationId xmlns:p14="http://schemas.microsoft.com/office/powerpoint/2010/main" val="128540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2201" y="370234"/>
            <a:ext cx="6488245" cy="1325563"/>
          </a:xfrm>
        </p:spPr>
        <p:txBody>
          <a:bodyPr/>
          <a:lstStyle/>
          <a:p>
            <a:pPr algn="ctr"/>
            <a:r>
              <a:rPr lang="en-US" b="1" dirty="0" smtClean="0">
                <a:solidFill>
                  <a:schemeClr val="accent1">
                    <a:lumMod val="75000"/>
                  </a:schemeClr>
                </a:solidFill>
                <a:latin typeface="Arial Hebrew" charset="-79"/>
                <a:ea typeface="Arial Hebrew" charset="-79"/>
                <a:cs typeface="Arial Hebrew" charset="-79"/>
              </a:rPr>
              <a:t>Internet of Things (</a:t>
            </a:r>
            <a:r>
              <a:rPr lang="en-US" b="1" dirty="0" err="1" smtClean="0">
                <a:solidFill>
                  <a:schemeClr val="accent1">
                    <a:lumMod val="75000"/>
                  </a:schemeClr>
                </a:solidFill>
                <a:latin typeface="Arial Hebrew" charset="-79"/>
                <a:ea typeface="Arial Hebrew" charset="-79"/>
                <a:cs typeface="Arial Hebrew" charset="-79"/>
              </a:rPr>
              <a:t>IoT</a:t>
            </a:r>
            <a:r>
              <a:rPr lang="en-US" b="1" dirty="0" smtClean="0">
                <a:solidFill>
                  <a:schemeClr val="accent1">
                    <a:lumMod val="75000"/>
                  </a:schemeClr>
                </a:solidFill>
                <a:latin typeface="Arial Hebrew" charset="-79"/>
                <a:ea typeface="Arial Hebrew" charset="-79"/>
                <a:cs typeface="Arial Hebrew" charset="-79"/>
              </a:rPr>
              <a:t>)</a:t>
            </a:r>
            <a:br>
              <a:rPr lang="en-US" b="1" dirty="0" smtClean="0">
                <a:solidFill>
                  <a:schemeClr val="accent1">
                    <a:lumMod val="75000"/>
                  </a:schemeClr>
                </a:solidFill>
                <a:latin typeface="Arial Hebrew" charset="-79"/>
                <a:ea typeface="Arial Hebrew" charset="-79"/>
                <a:cs typeface="Arial Hebrew" charset="-79"/>
              </a:rPr>
            </a:br>
            <a:r>
              <a:rPr lang="en-US" dirty="0" smtClean="0">
                <a:latin typeface="Arial Hebrew" charset="-79"/>
                <a:ea typeface="Arial Hebrew" charset="-79"/>
                <a:cs typeface="Arial Hebrew" charset="-79"/>
              </a:rPr>
              <a:t> </a:t>
            </a:r>
            <a:r>
              <a:rPr lang="en-US" b="1" dirty="0" err="1" smtClean="0">
                <a:solidFill>
                  <a:schemeClr val="accent1">
                    <a:lumMod val="50000"/>
                  </a:schemeClr>
                </a:solidFill>
                <a:latin typeface="Arial Hebrew" charset="-79"/>
                <a:ea typeface="Arial Hebrew" charset="-79"/>
                <a:cs typeface="Arial Hebrew" charset="-79"/>
              </a:rPr>
              <a:t>LoRaWAN</a:t>
            </a:r>
            <a:r>
              <a:rPr lang="en-US" b="1" dirty="0" smtClean="0">
                <a:solidFill>
                  <a:schemeClr val="accent1">
                    <a:lumMod val="50000"/>
                  </a:schemeClr>
                </a:solidFill>
                <a:latin typeface="Arial Hebrew" charset="-79"/>
                <a:ea typeface="Arial Hebrew" charset="-79"/>
                <a:cs typeface="Arial Hebrew" charset="-79"/>
              </a:rPr>
              <a:t>™</a:t>
            </a:r>
            <a:endParaRPr lang="ru-RU" b="1" dirty="0">
              <a:solidFill>
                <a:schemeClr val="accent1">
                  <a:lumMod val="50000"/>
                </a:schemeClr>
              </a:solidFill>
              <a:latin typeface="Arial Hebrew" charset="-79"/>
              <a:ea typeface="Arial Hebrew" charset="-79"/>
              <a:cs typeface="Arial Hebrew" charset="-79"/>
            </a:endParaRPr>
          </a:p>
        </p:txBody>
      </p:sp>
      <p:sp>
        <p:nvSpPr>
          <p:cNvPr id="3" name="Объект 2"/>
          <p:cNvSpPr>
            <a:spLocks noGrp="1"/>
          </p:cNvSpPr>
          <p:nvPr>
            <p:ph idx="1"/>
          </p:nvPr>
        </p:nvSpPr>
        <p:spPr>
          <a:xfrm>
            <a:off x="330505" y="2266300"/>
            <a:ext cx="8549089" cy="3715859"/>
          </a:xfrm>
        </p:spPr>
        <p:txBody>
          <a:bodyPr>
            <a:normAutofit/>
          </a:bodyPr>
          <a:lstStyle/>
          <a:p>
            <a:pPr marL="0" indent="0" algn="just">
              <a:buNone/>
            </a:pPr>
            <a:r>
              <a:rPr lang="en-US" sz="2600" dirty="0" err="1">
                <a:solidFill>
                  <a:srgbClr val="0070C0"/>
                </a:solidFill>
              </a:rPr>
              <a:t>LoRaWAN</a:t>
            </a:r>
            <a:r>
              <a:rPr lang="en-US" sz="2600" dirty="0">
                <a:solidFill>
                  <a:srgbClr val="0070C0"/>
                </a:solidFill>
              </a:rPr>
              <a:t>™</a:t>
            </a:r>
            <a:r>
              <a:rPr lang="en-US" sz="2600" dirty="0"/>
              <a:t> is a Low Power Wide Area Network (LPWAN) specification intended for wireless battery operated Things in a regional, national or global network. </a:t>
            </a:r>
            <a:r>
              <a:rPr lang="en-US" sz="2600" dirty="0" err="1" smtClean="0"/>
              <a:t>LoRaWAN</a:t>
            </a:r>
            <a:r>
              <a:rPr lang="en-US" sz="2600" dirty="0" smtClean="0"/>
              <a:t> </a:t>
            </a:r>
            <a:r>
              <a:rPr lang="en-US" sz="2600" dirty="0"/>
              <a:t>targets key requirements of Internet of Things such as secure bi-directional communication, mobility and localization services. The </a:t>
            </a:r>
            <a:r>
              <a:rPr lang="en-US" sz="2600" dirty="0" err="1"/>
              <a:t>LoRaWAN</a:t>
            </a:r>
            <a:r>
              <a:rPr lang="en-US" sz="2600" dirty="0"/>
              <a:t> specification provides seamless interoperability among smart Things without the need of complex local installations and gives back the freedom to the user, developer, businesses enabling the roll out of Internet of Things.</a:t>
            </a:r>
            <a:endParaRPr lang="ru-RU" sz="26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47" y="427781"/>
            <a:ext cx="1962920" cy="1210467"/>
          </a:xfrm>
          <a:prstGeom prst="rect">
            <a:avLst/>
          </a:prstGeom>
          <a:noFill/>
          <a:ln>
            <a:noFill/>
          </a:ln>
        </p:spPr>
      </p:pic>
      <p:sp>
        <p:nvSpPr>
          <p:cNvPr id="6" name="TextBox 5"/>
          <p:cNvSpPr txBox="1"/>
          <p:nvPr/>
        </p:nvSpPr>
        <p:spPr>
          <a:xfrm>
            <a:off x="8438921" y="6317908"/>
            <a:ext cx="552123" cy="369332"/>
          </a:xfrm>
          <a:prstGeom prst="rect">
            <a:avLst/>
          </a:prstGeom>
          <a:noFill/>
        </p:spPr>
        <p:txBody>
          <a:bodyPr wrap="square" rtlCol="0">
            <a:spAutoFit/>
          </a:bodyPr>
          <a:lstStyle/>
          <a:p>
            <a:pPr algn="ctr"/>
            <a:r>
              <a:rPr lang="en-US" dirty="0" smtClean="0"/>
              <a:t>4</a:t>
            </a:r>
            <a:endParaRPr lang="ru-RU" dirty="0"/>
          </a:p>
        </p:txBody>
      </p:sp>
    </p:spTree>
    <p:extLst>
      <p:ext uri="{BB962C8B-B14F-4D97-AF65-F5344CB8AC3E}">
        <p14:creationId xmlns:p14="http://schemas.microsoft.com/office/powerpoint/2010/main" val="587766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2371" y="4814378"/>
            <a:ext cx="8615190" cy="1597442"/>
          </a:xfrm>
        </p:spPr>
        <p:txBody>
          <a:bodyPr>
            <a:normAutofit lnSpcReduction="10000"/>
          </a:bodyPr>
          <a:lstStyle/>
          <a:p>
            <a:r>
              <a:rPr lang="en-US" b="1" dirty="0" err="1">
                <a:solidFill>
                  <a:srgbClr val="0070C0"/>
                </a:solidFill>
              </a:rPr>
              <a:t>LoRaWAN</a:t>
            </a:r>
            <a:r>
              <a:rPr lang="en-US" dirty="0"/>
              <a:t> network architecture is typically laid out in a star-of-stars topology in which gateways is a transparent bridge relaying messages between end-devices and a central network server in the backend.</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14" y="396613"/>
            <a:ext cx="8860806" cy="4125258"/>
          </a:xfrm>
          <a:prstGeom prst="rect">
            <a:avLst/>
          </a:prstGeom>
        </p:spPr>
      </p:pic>
      <p:sp>
        <p:nvSpPr>
          <p:cNvPr id="6" name="TextBox 5"/>
          <p:cNvSpPr txBox="1"/>
          <p:nvPr/>
        </p:nvSpPr>
        <p:spPr>
          <a:xfrm>
            <a:off x="8438921" y="6317908"/>
            <a:ext cx="552123" cy="369332"/>
          </a:xfrm>
          <a:prstGeom prst="rect">
            <a:avLst/>
          </a:prstGeom>
          <a:noFill/>
        </p:spPr>
        <p:txBody>
          <a:bodyPr wrap="square" rtlCol="0">
            <a:spAutoFit/>
          </a:bodyPr>
          <a:lstStyle/>
          <a:p>
            <a:pPr algn="ctr"/>
            <a:r>
              <a:rPr lang="en-US" dirty="0" smtClean="0"/>
              <a:t>5</a:t>
            </a:r>
            <a:endParaRPr lang="ru-RU" dirty="0"/>
          </a:p>
        </p:txBody>
      </p:sp>
    </p:spTree>
    <p:extLst>
      <p:ext uri="{BB962C8B-B14F-4D97-AF65-F5344CB8AC3E}">
        <p14:creationId xmlns:p14="http://schemas.microsoft.com/office/powerpoint/2010/main" val="1291128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8968" y="488641"/>
            <a:ext cx="6455196" cy="1325563"/>
          </a:xfrm>
        </p:spPr>
        <p:txBody>
          <a:bodyPr/>
          <a:lstStyle/>
          <a:p>
            <a:pPr algn="ctr"/>
            <a:r>
              <a:rPr lang="en-US" b="1" dirty="0" smtClean="0">
                <a:solidFill>
                  <a:schemeClr val="accent1">
                    <a:lumMod val="75000"/>
                  </a:schemeClr>
                </a:solidFill>
                <a:latin typeface="Arial Hebrew" charset="-79"/>
                <a:ea typeface="Arial Hebrew" charset="-79"/>
                <a:cs typeface="Arial Hebrew" charset="-79"/>
              </a:rPr>
              <a:t>Internet of Things (</a:t>
            </a:r>
            <a:r>
              <a:rPr lang="en-US" b="1" dirty="0" err="1" smtClean="0">
                <a:solidFill>
                  <a:schemeClr val="accent1">
                    <a:lumMod val="75000"/>
                  </a:schemeClr>
                </a:solidFill>
                <a:latin typeface="Arial Hebrew" charset="-79"/>
                <a:ea typeface="Arial Hebrew" charset="-79"/>
                <a:cs typeface="Arial Hebrew" charset="-79"/>
              </a:rPr>
              <a:t>IoT</a:t>
            </a:r>
            <a:r>
              <a:rPr lang="en-US" b="1" dirty="0" smtClean="0">
                <a:solidFill>
                  <a:schemeClr val="accent1">
                    <a:lumMod val="75000"/>
                  </a:schemeClr>
                </a:solidFill>
                <a:latin typeface="Arial Hebrew" charset="-79"/>
                <a:ea typeface="Arial Hebrew" charset="-79"/>
                <a:cs typeface="Arial Hebrew" charset="-79"/>
              </a:rPr>
              <a:t>)</a:t>
            </a:r>
            <a:br>
              <a:rPr lang="en-US" b="1" dirty="0" smtClean="0">
                <a:solidFill>
                  <a:schemeClr val="accent1">
                    <a:lumMod val="75000"/>
                  </a:schemeClr>
                </a:solidFill>
                <a:latin typeface="Arial Hebrew" charset="-79"/>
                <a:ea typeface="Arial Hebrew" charset="-79"/>
                <a:cs typeface="Arial Hebrew" charset="-79"/>
              </a:rPr>
            </a:br>
            <a:r>
              <a:rPr lang="en-US" dirty="0" smtClean="0">
                <a:latin typeface="Arial Hebrew" charset="-79"/>
                <a:ea typeface="Arial Hebrew" charset="-79"/>
                <a:cs typeface="Arial Hebrew" charset="-79"/>
              </a:rPr>
              <a:t> </a:t>
            </a:r>
            <a:r>
              <a:rPr lang="en-US" b="1" dirty="0" smtClean="0">
                <a:solidFill>
                  <a:schemeClr val="accent1">
                    <a:lumMod val="50000"/>
                  </a:schemeClr>
                </a:solidFill>
                <a:latin typeface="Arial Hebrew" charset="-79"/>
                <a:ea typeface="Arial Hebrew" charset="-79"/>
                <a:cs typeface="Arial Hebrew" charset="-79"/>
              </a:rPr>
              <a:t>ZigBee</a:t>
            </a:r>
            <a:endParaRPr lang="ru-RU" dirty="0"/>
          </a:p>
        </p:txBody>
      </p:sp>
      <p:sp>
        <p:nvSpPr>
          <p:cNvPr id="3" name="Объект 2"/>
          <p:cNvSpPr>
            <a:spLocks noGrp="1"/>
          </p:cNvSpPr>
          <p:nvPr>
            <p:ph idx="1"/>
          </p:nvPr>
        </p:nvSpPr>
        <p:spPr>
          <a:xfrm>
            <a:off x="330505" y="2343420"/>
            <a:ext cx="8482987" cy="3605691"/>
          </a:xfrm>
        </p:spPr>
        <p:txBody>
          <a:bodyPr>
            <a:normAutofit/>
          </a:bodyPr>
          <a:lstStyle/>
          <a:p>
            <a:pPr marL="0" indent="0" algn="just">
              <a:buNone/>
            </a:pPr>
            <a:r>
              <a:rPr lang="en-US" dirty="0" err="1" smtClean="0">
                <a:hlinkClick r:id="rId2"/>
              </a:rPr>
              <a:t>Zigbee</a:t>
            </a:r>
            <a:r>
              <a:rPr lang="en-US" dirty="0" smtClean="0"/>
              <a:t> Smart </a:t>
            </a:r>
            <a:r>
              <a:rPr lang="en-US" dirty="0"/>
              <a:t>Energy is the world’s leading standard for interoperable products that monitor, control, inform, and automate the delivery and use of energy and water. It is used to deliver innovative solutions for smart meters and the home area network (HAN) that allow consumers to know and control their energy use by connecting them to the smart grid and helps create greener homes by giving consumers the information and automation needed to easily reduce their consumption and save money</a:t>
            </a:r>
            <a:r>
              <a:rPr lang="en-US" dirty="0" smtClean="0"/>
              <a:t>.</a:t>
            </a:r>
            <a:endParaRPr lang="ru-RU" dirty="0"/>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0505" y="285791"/>
            <a:ext cx="1454227" cy="1731264"/>
          </a:xfrm>
          <a:prstGeom prst="rect">
            <a:avLst/>
          </a:prstGeom>
        </p:spPr>
      </p:pic>
      <p:sp>
        <p:nvSpPr>
          <p:cNvPr id="7" name="TextBox 6"/>
          <p:cNvSpPr txBox="1"/>
          <p:nvPr/>
        </p:nvSpPr>
        <p:spPr>
          <a:xfrm>
            <a:off x="8438921" y="6317908"/>
            <a:ext cx="552123" cy="369332"/>
          </a:xfrm>
          <a:prstGeom prst="rect">
            <a:avLst/>
          </a:prstGeom>
          <a:noFill/>
        </p:spPr>
        <p:txBody>
          <a:bodyPr wrap="square" rtlCol="0">
            <a:spAutoFit/>
          </a:bodyPr>
          <a:lstStyle/>
          <a:p>
            <a:pPr algn="ctr"/>
            <a:r>
              <a:rPr lang="en-US" dirty="0" smtClean="0"/>
              <a:t>6</a:t>
            </a:r>
            <a:endParaRPr lang="ru-RU" dirty="0"/>
          </a:p>
        </p:txBody>
      </p:sp>
    </p:spTree>
    <p:extLst>
      <p:ext uri="{BB962C8B-B14F-4D97-AF65-F5344CB8AC3E}">
        <p14:creationId xmlns:p14="http://schemas.microsoft.com/office/powerpoint/2010/main" val="463247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7564" y="165253"/>
            <a:ext cx="8844234" cy="892366"/>
          </a:xfrm>
        </p:spPr>
        <p:txBody>
          <a:bodyPr/>
          <a:lstStyle/>
          <a:p>
            <a:r>
              <a:rPr lang="en-US" b="1" dirty="0">
                <a:solidFill>
                  <a:schemeClr val="accent1"/>
                </a:solidFill>
              </a:rPr>
              <a:t>ZigBee</a:t>
            </a:r>
            <a:r>
              <a:rPr lang="en-US" dirty="0"/>
              <a:t> is an IEEE 802.15.4-based specification for high-level communication protocols</a:t>
            </a:r>
            <a:r>
              <a:rPr lang="en-US" dirty="0" smtClean="0"/>
              <a:t>.</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95" y="1189822"/>
            <a:ext cx="6771309" cy="5372790"/>
          </a:xfrm>
          <a:prstGeom prst="rect">
            <a:avLst/>
          </a:prstGeom>
        </p:spPr>
      </p:pic>
      <p:sp>
        <p:nvSpPr>
          <p:cNvPr id="5" name="TextBox 4"/>
          <p:cNvSpPr txBox="1"/>
          <p:nvPr/>
        </p:nvSpPr>
        <p:spPr>
          <a:xfrm>
            <a:off x="8438921" y="6317908"/>
            <a:ext cx="552123" cy="369332"/>
          </a:xfrm>
          <a:prstGeom prst="rect">
            <a:avLst/>
          </a:prstGeom>
          <a:noFill/>
        </p:spPr>
        <p:txBody>
          <a:bodyPr wrap="square" rtlCol="0">
            <a:spAutoFit/>
          </a:bodyPr>
          <a:lstStyle/>
          <a:p>
            <a:pPr algn="ctr"/>
            <a:r>
              <a:rPr lang="en-US" dirty="0" smtClean="0"/>
              <a:t>7</a:t>
            </a:r>
            <a:endParaRPr lang="ru-RU" dirty="0"/>
          </a:p>
        </p:txBody>
      </p:sp>
    </p:spTree>
    <p:extLst>
      <p:ext uri="{BB962C8B-B14F-4D97-AF65-F5344CB8AC3E}">
        <p14:creationId xmlns:p14="http://schemas.microsoft.com/office/powerpoint/2010/main" val="1277366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41523" y="448192"/>
            <a:ext cx="8405870" cy="6051760"/>
          </a:xfrm>
        </p:spPr>
        <p:txBody>
          <a:bodyPr>
            <a:noAutofit/>
          </a:bodyPr>
          <a:lstStyle/>
          <a:p>
            <a:pPr indent="363538" algn="just"/>
            <a:r>
              <a:rPr lang="en-US" sz="2800" dirty="0"/>
              <a:t>In recent years, the rise in the number of cyber attacks has been on the plug-in user devices related to the Internet of Things (</a:t>
            </a:r>
            <a:r>
              <a:rPr lang="en-US" sz="2800" dirty="0" err="1"/>
              <a:t>IoT</a:t>
            </a:r>
            <a:r>
              <a:rPr lang="en-US" sz="2800" dirty="0"/>
              <a:t>). These devices are vulnerable to cyber attacks because they are not equipped with basic security features. The use of </a:t>
            </a:r>
            <a:r>
              <a:rPr lang="en-US" sz="2800" dirty="0" err="1"/>
              <a:t>IoT</a:t>
            </a:r>
            <a:r>
              <a:rPr lang="en-US" sz="2800" dirty="0"/>
              <a:t> devices for </a:t>
            </a:r>
            <a:r>
              <a:rPr lang="en-US" sz="2800" dirty="0" err="1"/>
              <a:t>DDoS</a:t>
            </a:r>
            <a:r>
              <a:rPr lang="en-US" sz="2800" dirty="0"/>
              <a:t> attacks is an accomplished fact.</a:t>
            </a:r>
          </a:p>
          <a:p>
            <a:pPr indent="363538" algn="just"/>
            <a:r>
              <a:rPr lang="en-US" sz="2800" dirty="0"/>
              <a:t>Wireless technology and autonomy of sensor networks generate new threats and increases the risk of information security. Inadequate physical and cryptographic protection makes them sensitive to interception, compromise and hacking. As a result, any encrypted data contained in these networks can be exploited by malicious people to commit attacks from the network, compromising the confidentiality of information.</a:t>
            </a:r>
            <a:endParaRPr lang="ru-RU" sz="2800" dirty="0"/>
          </a:p>
        </p:txBody>
      </p:sp>
      <p:sp>
        <p:nvSpPr>
          <p:cNvPr id="4" name="TextBox 3"/>
          <p:cNvSpPr txBox="1"/>
          <p:nvPr/>
        </p:nvSpPr>
        <p:spPr>
          <a:xfrm>
            <a:off x="8438921" y="6317908"/>
            <a:ext cx="552123" cy="369332"/>
          </a:xfrm>
          <a:prstGeom prst="rect">
            <a:avLst/>
          </a:prstGeom>
          <a:noFill/>
        </p:spPr>
        <p:txBody>
          <a:bodyPr wrap="square" rtlCol="0">
            <a:spAutoFit/>
          </a:bodyPr>
          <a:lstStyle/>
          <a:p>
            <a:pPr algn="ctr"/>
            <a:r>
              <a:rPr lang="en-US" dirty="0" smtClean="0"/>
              <a:t>8</a:t>
            </a:r>
            <a:endParaRPr lang="ru-RU" dirty="0"/>
          </a:p>
        </p:txBody>
      </p:sp>
    </p:spTree>
    <p:extLst>
      <p:ext uri="{BB962C8B-B14F-4D97-AF65-F5344CB8AC3E}">
        <p14:creationId xmlns:p14="http://schemas.microsoft.com/office/powerpoint/2010/main" val="1408350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10888"/>
            <a:ext cx="7886700" cy="1325563"/>
          </a:xfrm>
        </p:spPr>
        <p:txBody>
          <a:bodyPr>
            <a:normAutofit/>
          </a:bodyPr>
          <a:lstStyle/>
          <a:p>
            <a:pPr algn="ctr"/>
            <a:r>
              <a:rPr lang="en-US" b="1" dirty="0">
                <a:solidFill>
                  <a:schemeClr val="accent1">
                    <a:lumMod val="50000"/>
                  </a:schemeClr>
                </a:solidFill>
                <a:latin typeface="Arial Hebrew" charset="-79"/>
                <a:ea typeface="Arial Hebrew" charset="-79"/>
                <a:cs typeface="Arial Hebrew" charset="-79"/>
              </a:rPr>
              <a:t>Problems of safety of data networks</a:t>
            </a:r>
            <a:endParaRPr lang="ru-RU" b="1" dirty="0">
              <a:solidFill>
                <a:schemeClr val="accent1">
                  <a:lumMod val="50000"/>
                </a:schemeClr>
              </a:solidFill>
              <a:latin typeface="Arial Hebrew" charset="-79"/>
              <a:ea typeface="Arial Hebrew" charset="-79"/>
              <a:cs typeface="Arial Hebrew" charset="-79"/>
            </a:endParaRPr>
          </a:p>
        </p:txBody>
      </p:sp>
      <p:sp>
        <p:nvSpPr>
          <p:cNvPr id="3" name="Объект 2"/>
          <p:cNvSpPr>
            <a:spLocks noGrp="1"/>
          </p:cNvSpPr>
          <p:nvPr>
            <p:ph idx="1"/>
          </p:nvPr>
        </p:nvSpPr>
        <p:spPr>
          <a:xfrm>
            <a:off x="176269" y="1495505"/>
            <a:ext cx="8780443" cy="5109104"/>
          </a:xfrm>
        </p:spPr>
        <p:txBody>
          <a:bodyPr>
            <a:noAutofit/>
          </a:bodyPr>
          <a:lstStyle/>
          <a:p>
            <a:pPr algn="just"/>
            <a:r>
              <a:rPr lang="en-US" sz="2400" dirty="0" smtClean="0"/>
              <a:t>Database management systems and IT infrastructure are the most critical from the point of view of cybernetic security. Cybernetic security is the most important component of a constantly developing modern network.</a:t>
            </a:r>
          </a:p>
          <a:p>
            <a:pPr algn="just"/>
            <a:r>
              <a:rPr lang="en-US" sz="2400" dirty="0" smtClean="0"/>
              <a:t>Distribution of public "cloud" services is hampered not by security considerations, but by the need to comply with regulatory and legislative requirements.</a:t>
            </a:r>
          </a:p>
          <a:p>
            <a:pPr algn="just"/>
            <a:r>
              <a:rPr lang="en-US" sz="2400" dirty="0" smtClean="0"/>
              <a:t>The Cloud Security Alliance has released a package of free programs called Governance, Risk Management and Compliance Stack, which allows many government requirements to be met.</a:t>
            </a:r>
          </a:p>
          <a:p>
            <a:pPr algn="just"/>
            <a:r>
              <a:rPr lang="en-US" sz="2400" dirty="0" smtClean="0"/>
              <a:t>Cloud infrastructure can eliminate technological fragmentation, simplify IT management, make the most of existing investments in installed equipment and technologies, and increase the efficiency of business processes in energy companies.</a:t>
            </a:r>
            <a:endParaRPr lang="ru-RU" sz="2400" dirty="0"/>
          </a:p>
        </p:txBody>
      </p:sp>
      <p:sp>
        <p:nvSpPr>
          <p:cNvPr id="4" name="TextBox 3"/>
          <p:cNvSpPr txBox="1"/>
          <p:nvPr/>
        </p:nvSpPr>
        <p:spPr>
          <a:xfrm>
            <a:off x="8438921" y="6317908"/>
            <a:ext cx="552123" cy="369332"/>
          </a:xfrm>
          <a:prstGeom prst="rect">
            <a:avLst/>
          </a:prstGeom>
          <a:noFill/>
        </p:spPr>
        <p:txBody>
          <a:bodyPr wrap="square" rtlCol="0">
            <a:spAutoFit/>
          </a:bodyPr>
          <a:lstStyle/>
          <a:p>
            <a:pPr algn="ctr"/>
            <a:r>
              <a:rPr lang="en-US" dirty="0" smtClean="0"/>
              <a:t>9</a:t>
            </a:r>
            <a:endParaRPr lang="ru-RU" dirty="0"/>
          </a:p>
        </p:txBody>
      </p:sp>
    </p:spTree>
    <p:extLst>
      <p:ext uri="{BB962C8B-B14F-4D97-AF65-F5344CB8AC3E}">
        <p14:creationId xmlns:p14="http://schemas.microsoft.com/office/powerpoint/2010/main" val="128587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596</Words>
  <Application>Microsoft Office PowerPoint</Application>
  <PresentationFormat>Экран (4:3)</PresentationFormat>
  <Paragraphs>44</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Arial Hebrew</vt:lpstr>
      <vt:lpstr>Calibri</vt:lpstr>
      <vt:lpstr>Calibri Light</vt:lpstr>
      <vt:lpstr>Тема Office</vt:lpstr>
      <vt:lpstr>National Mining University</vt:lpstr>
      <vt:lpstr>Презентация PowerPoint</vt:lpstr>
      <vt:lpstr>Internet of Things (IoT) Types of wireless networks</vt:lpstr>
      <vt:lpstr>Internet of Things (IoT)  LoRaWAN™</vt:lpstr>
      <vt:lpstr>Презентация PowerPoint</vt:lpstr>
      <vt:lpstr>Internet of Things (IoT)  ZigBee</vt:lpstr>
      <vt:lpstr>Презентация PowerPoint</vt:lpstr>
      <vt:lpstr>Презентация PowerPoint</vt:lpstr>
      <vt:lpstr>Problems of safety of data networks</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v</cp:lastModifiedBy>
  <cp:revision>21</cp:revision>
  <cp:lastPrinted>2017-11-09T12:34:43Z</cp:lastPrinted>
  <dcterms:created xsi:type="dcterms:W3CDTF">2017-11-08T10:33:41Z</dcterms:created>
  <dcterms:modified xsi:type="dcterms:W3CDTF">2017-12-03T18:42:39Z</dcterms:modified>
</cp:coreProperties>
</file>