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DD835A-9546-4EC6-9056-1E74A77BF4C5}" v="10" dt="2020-12-18T06:55:55.345"/>
    <p1510:client id="{FBD2CAA7-0C42-47BF-AF76-493F0F8F6F79}" v="2153" dt="2020-12-17T20:13:59.2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es stan" userId="a2f4dc524666e4bf" providerId="Windows Live" clId="Web-{E4DD835A-9546-4EC6-9056-1E74A77BF4C5}"/>
    <pc:docChg chg="modSld">
      <pc:chgData name="yes stan" userId="a2f4dc524666e4bf" providerId="Windows Live" clId="Web-{E4DD835A-9546-4EC6-9056-1E74A77BF4C5}" dt="2020-12-18T06:55:55.345" v="9" actId="20577"/>
      <pc:docMkLst>
        <pc:docMk/>
      </pc:docMkLst>
      <pc:sldChg chg="modSp">
        <pc:chgData name="yes stan" userId="a2f4dc524666e4bf" providerId="Windows Live" clId="Web-{E4DD835A-9546-4EC6-9056-1E74A77BF4C5}" dt="2020-12-18T06:55:55.345" v="8" actId="20577"/>
        <pc:sldMkLst>
          <pc:docMk/>
          <pc:sldMk cId="3622625124" sldId="256"/>
        </pc:sldMkLst>
        <pc:spChg chg="mod">
          <ac:chgData name="yes stan" userId="a2f4dc524666e4bf" providerId="Windows Live" clId="Web-{E4DD835A-9546-4EC6-9056-1E74A77BF4C5}" dt="2020-12-18T06:55:55.345" v="8" actId="20577"/>
          <ac:spMkLst>
            <pc:docMk/>
            <pc:sldMk cId="3622625124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50467" y="2120685"/>
            <a:ext cx="8392332" cy="73878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dirty="0" err="1"/>
              <a:t>Міністерство</a:t>
            </a:r>
            <a:r>
              <a:rPr lang="en-US" sz="2000" dirty="0"/>
              <a:t> </a:t>
            </a:r>
            <a:r>
              <a:rPr lang="en-US" sz="2000" dirty="0" err="1"/>
              <a:t>науки</a:t>
            </a:r>
            <a:r>
              <a:rPr lang="en-US" sz="2000" dirty="0"/>
              <a:t> і </a:t>
            </a:r>
            <a:r>
              <a:rPr lang="en-US" sz="2000" dirty="0" err="1"/>
              <a:t>україни</a:t>
            </a:r>
            <a:r>
              <a:rPr lang="en-US" sz="2000" dirty="0"/>
              <a:t> ДВНЗ НАЦІОНАЛЬНИЙ ГІРНИЧИЙ УНІВЕРСИТЕТ</a:t>
            </a:r>
            <a:br>
              <a:rPr lang="en-US" sz="2000" dirty="0"/>
            </a:br>
            <a:r>
              <a:rPr lang="en-US" sz="2000" dirty="0" err="1"/>
              <a:t>Факультет</a:t>
            </a:r>
            <a:r>
              <a:rPr lang="en-US" sz="2000" dirty="0"/>
              <a:t> </a:t>
            </a:r>
            <a:r>
              <a:rPr lang="en-US" sz="2000" dirty="0" err="1"/>
              <a:t>інформаційних</a:t>
            </a:r>
            <a:r>
              <a:rPr lang="en-US" sz="2000" dirty="0"/>
              <a:t> </a:t>
            </a:r>
            <a:r>
              <a:rPr lang="en-US" sz="2000" dirty="0" err="1"/>
              <a:t>технологій</a:t>
            </a:r>
            <a:r>
              <a:rPr lang="en-US" sz="2000" dirty="0"/>
              <a:t> </a:t>
            </a:r>
            <a:br>
              <a:rPr lang="en-US" dirty="0"/>
            </a:br>
            <a:r>
              <a:rPr lang="en-US" sz="2000" dirty="0" err="1"/>
              <a:t>Каферда</a:t>
            </a:r>
            <a:r>
              <a:rPr lang="en-US" sz="2000" dirty="0"/>
              <a:t> </a:t>
            </a:r>
            <a:r>
              <a:rPr lang="en-US" sz="2000" dirty="0" err="1"/>
              <a:t>автоматизації</a:t>
            </a:r>
            <a:r>
              <a:rPr lang="en-US" sz="2000" dirty="0"/>
              <a:t> і </a:t>
            </a:r>
            <a:r>
              <a:rPr lang="en-US" sz="2000" dirty="0" err="1"/>
              <a:t>компютерних</a:t>
            </a:r>
            <a:r>
              <a:rPr lang="en-US" sz="2000" dirty="0"/>
              <a:t> </a:t>
            </a:r>
            <a:r>
              <a:rPr lang="en-US" sz="2000" dirty="0" err="1"/>
              <a:t>систем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 err="1"/>
              <a:t>Дипломна</a:t>
            </a:r>
            <a:r>
              <a:rPr lang="en-US" sz="2000" dirty="0"/>
              <a:t> </a:t>
            </a:r>
            <a:r>
              <a:rPr lang="en-US" sz="2000" dirty="0" err="1"/>
              <a:t>робота</a:t>
            </a:r>
            <a:r>
              <a:rPr lang="en-US" sz="2000" dirty="0"/>
              <a:t> </a:t>
            </a:r>
            <a:r>
              <a:rPr lang="en-US" sz="2000" dirty="0" err="1"/>
              <a:t>магістра</a:t>
            </a:r>
            <a:r>
              <a:rPr lang="en-US" sz="2000" dirty="0"/>
              <a:t> </a:t>
            </a:r>
            <a:br>
              <a:rPr lang="en-US" dirty="0"/>
            </a:br>
            <a:r>
              <a:rPr lang="en-US" sz="2000" dirty="0" err="1"/>
              <a:t>спеціальності</a:t>
            </a:r>
            <a:r>
              <a:rPr lang="en-US" sz="2000" dirty="0"/>
              <a:t> </a:t>
            </a:r>
            <a:r>
              <a:rPr lang="uk-UA" sz="2000" dirty="0">
                <a:ea typeface="+mj-lt"/>
                <a:cs typeface="+mj-lt"/>
              </a:rPr>
              <a:t>804.20013-01 12 01 Системна інженерія</a:t>
            </a:r>
            <a:endParaRPr lang="en-US" sz="2000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0467" y="3737701"/>
            <a:ext cx="8915399" cy="3121689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Тема</a:t>
            </a:r>
            <a:r>
              <a:rPr lang="en-US" dirty="0"/>
              <a:t>: </a:t>
            </a:r>
            <a:r>
              <a:rPr lang="uk-UA" u="sng" dirty="0">
                <a:ea typeface="+mn-lt"/>
                <a:cs typeface="+mn-lt"/>
              </a:rPr>
              <a:t>Обґрунтування структури та параметрів комп’ютерної системи відеоспостереження  дата-центру компанії «</a:t>
            </a:r>
            <a:r>
              <a:rPr lang="uk-UA" u="sng" dirty="0" err="1">
                <a:ea typeface="+mn-lt"/>
                <a:cs typeface="+mn-lt"/>
              </a:rPr>
              <a:t>Датасфера</a:t>
            </a:r>
            <a:r>
              <a:rPr lang="uk-UA" u="sng" dirty="0">
                <a:ea typeface="+mn-lt"/>
                <a:cs typeface="+mn-lt"/>
              </a:rPr>
              <a:t>» з детальною розробкою сервера бази даних </a:t>
            </a:r>
            <a:r>
              <a:rPr lang="uk-UA" u="sng" dirty="0" err="1">
                <a:ea typeface="+mn-lt"/>
                <a:cs typeface="+mn-lt"/>
              </a:rPr>
              <a:t>відеоконтенту</a:t>
            </a:r>
            <a:r>
              <a:rPr lang="uk-UA" u="sng" dirty="0">
                <a:ea typeface="+mn-lt"/>
                <a:cs typeface="+mn-lt"/>
              </a:rPr>
              <a:t> </a:t>
            </a:r>
          </a:p>
          <a:p>
            <a:endParaRPr lang="uk-UA" u="sng" dirty="0">
              <a:ea typeface="+mn-lt"/>
              <a:cs typeface="+mn-lt"/>
            </a:endParaRPr>
          </a:p>
          <a:p>
            <a:endParaRPr lang="uk-UA" u="sng" dirty="0">
              <a:ea typeface="+mn-lt"/>
              <a:cs typeface="+mn-lt"/>
            </a:endParaRPr>
          </a:p>
          <a:p>
            <a:pPr algn="r"/>
            <a:r>
              <a:rPr lang="uk-UA" u="sng" dirty="0">
                <a:ea typeface="+mn-lt"/>
                <a:cs typeface="+mn-lt"/>
              </a:rPr>
              <a:t>Виконавець </a:t>
            </a:r>
          </a:p>
          <a:p>
            <a:pPr algn="r"/>
            <a:r>
              <a:rPr lang="uk-UA" u="sng" dirty="0">
                <a:ea typeface="+mn-lt"/>
                <a:cs typeface="+mn-lt"/>
              </a:rPr>
              <a:t>Студент групи 123м-19-1</a:t>
            </a:r>
          </a:p>
          <a:p>
            <a:pPr algn="r"/>
            <a:r>
              <a:rPr lang="uk-UA" u="sng" dirty="0">
                <a:ea typeface="+mn-lt"/>
                <a:cs typeface="+mn-lt"/>
              </a:rPr>
              <a:t> </a:t>
            </a:r>
            <a:r>
              <a:rPr lang="uk-UA" u="sng" dirty="0" err="1">
                <a:ea typeface="+mn-lt"/>
                <a:cs typeface="+mn-lt"/>
              </a:rPr>
              <a:t>Єщенко</a:t>
            </a:r>
            <a:r>
              <a:rPr lang="uk-UA" u="sng" dirty="0">
                <a:ea typeface="+mn-lt"/>
                <a:cs typeface="+mn-lt"/>
              </a:rPr>
              <a:t> С.О.</a:t>
            </a:r>
          </a:p>
          <a:p>
            <a:pPr algn="r"/>
            <a:r>
              <a:rPr lang="uk-UA" u="sng" dirty="0"/>
              <a:t>Керівник Ткаченко С.М.</a:t>
            </a:r>
          </a:p>
        </p:txBody>
      </p:sp>
    </p:spTree>
    <p:extLst>
      <p:ext uri="{BB962C8B-B14F-4D97-AF65-F5344CB8AC3E}">
        <p14:creationId xmlns:p14="http://schemas.microsoft.com/office/powerpoint/2010/main" val="3622625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5D8236-9322-431A-AB33-0042B79B1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0636" y="1870433"/>
            <a:ext cx="8911687" cy="5962668"/>
          </a:xfrm>
        </p:spPr>
        <p:txBody>
          <a:bodyPr>
            <a:normAutofit/>
          </a:bodyPr>
          <a:lstStyle/>
          <a:p>
            <a:r>
              <a:rPr lang="ru-RU" sz="1600" dirty="0" err="1"/>
              <a:t>Обьект</a:t>
            </a:r>
            <a:r>
              <a:rPr lang="ru-RU" sz="1600" dirty="0"/>
              <a:t> </a:t>
            </a:r>
            <a:r>
              <a:rPr lang="ru-RU" sz="1600" dirty="0" err="1"/>
              <a:t>дослідження</a:t>
            </a:r>
            <a:r>
              <a:rPr lang="ru-RU" sz="1600" dirty="0"/>
              <a:t>: система </a:t>
            </a:r>
            <a:r>
              <a:rPr lang="ru-RU" sz="1600" dirty="0" err="1"/>
              <a:t>відеоспостереження</a:t>
            </a:r>
            <a:r>
              <a:rPr lang="ru-RU" sz="1600" dirty="0"/>
              <a:t> дата центру </a:t>
            </a:r>
            <a:r>
              <a:rPr lang="ru-RU" sz="1600" dirty="0" err="1"/>
              <a:t>Датасфера</a:t>
            </a:r>
            <a:r>
              <a:rPr lang="ru-RU" sz="1600" dirty="0"/>
              <a:t> та детальна </a:t>
            </a:r>
            <a:r>
              <a:rPr lang="ru-RU" sz="1600" dirty="0" err="1"/>
              <a:t>розробка</a:t>
            </a:r>
            <a:r>
              <a:rPr lang="ru-RU" sz="1600" dirty="0"/>
              <a:t> серверу.</a:t>
            </a:r>
            <a:br>
              <a:rPr lang="ru-RU" sz="1600" dirty="0"/>
            </a:br>
            <a:br>
              <a:rPr lang="ru-RU" sz="1600" dirty="0"/>
            </a:br>
            <a:r>
              <a:rPr lang="ru-RU" sz="1600" dirty="0"/>
              <a:t>Предмет: </a:t>
            </a:r>
            <a:r>
              <a:rPr lang="ru-RU" sz="1600" dirty="0" err="1"/>
              <a:t>процес</a:t>
            </a:r>
            <a:r>
              <a:rPr lang="ru-RU" sz="1600" dirty="0"/>
              <a:t> та </a:t>
            </a:r>
            <a:r>
              <a:rPr lang="ru-RU" sz="1600" dirty="0" err="1"/>
              <a:t>регулювання</a:t>
            </a:r>
            <a:r>
              <a:rPr lang="ru-RU" sz="1600" dirty="0"/>
              <a:t> </a:t>
            </a:r>
            <a:r>
              <a:rPr lang="ru-RU" sz="1600" dirty="0" err="1"/>
              <a:t>системи</a:t>
            </a:r>
            <a:r>
              <a:rPr lang="ru-RU" sz="1600" dirty="0"/>
              <a:t> </a:t>
            </a:r>
            <a:r>
              <a:rPr lang="ru-RU" sz="1600" dirty="0" err="1"/>
              <a:t>відеоспостереження</a:t>
            </a:r>
            <a:r>
              <a:rPr lang="ru-RU" sz="1600" dirty="0"/>
              <a:t> </a:t>
            </a:r>
            <a:r>
              <a:rPr lang="ru-RU" sz="1600" dirty="0" err="1"/>
              <a:t>безпосередньо</a:t>
            </a:r>
            <a:r>
              <a:rPr lang="ru-RU" sz="1600" dirty="0"/>
              <a:t> у серверному </a:t>
            </a:r>
            <a:r>
              <a:rPr lang="ru-RU" sz="1600" dirty="0" err="1"/>
              <a:t>середовищі</a:t>
            </a:r>
            <a:r>
              <a:rPr lang="ru-RU" sz="1600" dirty="0"/>
              <a:t>. </a:t>
            </a:r>
            <a:br>
              <a:rPr lang="ru-RU" sz="1600" dirty="0"/>
            </a:br>
            <a:br>
              <a:rPr lang="ru-RU" sz="1600" dirty="0"/>
            </a:br>
            <a:r>
              <a:rPr lang="ru-RU" sz="1600" dirty="0" err="1"/>
              <a:t>Актуальність</a:t>
            </a:r>
            <a:r>
              <a:rPr lang="ru-RU" sz="1600" dirty="0"/>
              <a:t>: </a:t>
            </a:r>
            <a:r>
              <a:rPr lang="ru-RU" sz="1600" dirty="0" err="1"/>
              <a:t>проблеми</a:t>
            </a:r>
            <a:r>
              <a:rPr lang="ru-RU" sz="1600" dirty="0"/>
              <a:t> </a:t>
            </a:r>
            <a:r>
              <a:rPr lang="ru-RU" sz="1600" dirty="0" err="1"/>
              <a:t>обумовлена</a:t>
            </a:r>
            <a:r>
              <a:rPr lang="ru-RU" sz="1600" dirty="0"/>
              <a:t> </a:t>
            </a:r>
            <a:r>
              <a:rPr lang="ru-RU" sz="1600" dirty="0" err="1"/>
              <a:t>неможливістью</a:t>
            </a:r>
            <a:r>
              <a:rPr lang="ru-RU" sz="1600" dirty="0"/>
              <a:t> </a:t>
            </a:r>
            <a:r>
              <a:rPr lang="ru-RU" sz="1600" dirty="0" err="1"/>
              <a:t>пезперешкодного</a:t>
            </a:r>
            <a:r>
              <a:rPr lang="ru-RU" sz="1600" dirty="0"/>
              <a:t> </a:t>
            </a:r>
            <a:r>
              <a:rPr lang="ru-RU" sz="1600" dirty="0" err="1"/>
              <a:t>стеження</a:t>
            </a:r>
            <a:r>
              <a:rPr lang="ru-RU" sz="1600" dirty="0"/>
              <a:t> при </a:t>
            </a:r>
            <a:r>
              <a:rPr lang="ru-RU" sz="1600" dirty="0" err="1"/>
              <a:t>перенаватраженні</a:t>
            </a:r>
            <a:r>
              <a:rPr lang="ru-RU" sz="1600" dirty="0"/>
              <a:t> та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відмові</a:t>
            </a:r>
            <a:r>
              <a:rPr lang="ru-RU" sz="1600" dirty="0"/>
              <a:t> серверного </a:t>
            </a:r>
            <a:r>
              <a:rPr lang="ru-RU" sz="1600" dirty="0" err="1"/>
              <a:t>обладнання</a:t>
            </a:r>
            <a:br>
              <a:rPr lang="ru-RU" sz="1600" dirty="0"/>
            </a:br>
            <a:br>
              <a:rPr lang="ru-RU" sz="1600" dirty="0"/>
            </a:br>
            <a:r>
              <a:rPr lang="ru-RU" sz="1600" dirty="0" err="1"/>
              <a:t>Ціль</a:t>
            </a:r>
            <a:r>
              <a:rPr lang="ru-RU" sz="1600" dirty="0"/>
              <a:t>: </a:t>
            </a:r>
            <a:r>
              <a:rPr lang="ru-RU" sz="1600" dirty="0" err="1"/>
              <a:t>розробка</a:t>
            </a:r>
            <a:r>
              <a:rPr lang="ru-RU" sz="1600" dirty="0"/>
              <a:t> </a:t>
            </a:r>
            <a:r>
              <a:rPr lang="ru-RU" sz="1600" dirty="0" err="1"/>
              <a:t>програми</a:t>
            </a:r>
            <a:r>
              <a:rPr lang="ru-RU" sz="1600" dirty="0"/>
              <a:t> </a:t>
            </a:r>
            <a:r>
              <a:rPr lang="ru-RU" sz="1600" dirty="0" err="1"/>
              <a:t>керування</a:t>
            </a:r>
            <a:r>
              <a:rPr lang="ru-RU" sz="1600" dirty="0"/>
              <a:t> та </a:t>
            </a:r>
            <a:r>
              <a:rPr lang="ru-RU" sz="1600" dirty="0" err="1"/>
              <a:t>взаємодії</a:t>
            </a:r>
            <a:r>
              <a:rPr lang="ru-RU" sz="1600" dirty="0"/>
              <a:t> </a:t>
            </a:r>
            <a:r>
              <a:rPr lang="ru-RU" sz="1600" dirty="0" err="1"/>
              <a:t>серверної</a:t>
            </a:r>
            <a:r>
              <a:rPr lang="ru-RU" sz="1600" dirty="0"/>
              <a:t> </a:t>
            </a:r>
            <a:r>
              <a:rPr lang="ru-RU" sz="1600" dirty="0" err="1"/>
              <a:t>частини</a:t>
            </a:r>
            <a:r>
              <a:rPr lang="ru-RU" sz="1600" dirty="0"/>
              <a:t> та </a:t>
            </a:r>
            <a:r>
              <a:rPr lang="ru-RU" sz="1600" dirty="0" err="1"/>
              <a:t>аппаратної</a:t>
            </a:r>
            <a:r>
              <a:rPr lang="ru-RU" sz="1600" dirty="0"/>
              <a:t> без </a:t>
            </a:r>
            <a:r>
              <a:rPr lang="ru-RU" sz="1600" dirty="0" err="1"/>
              <a:t>перешкод</a:t>
            </a:r>
            <a:r>
              <a:rPr lang="ru-RU" sz="1600" dirty="0"/>
              <a:t> та </a:t>
            </a:r>
            <a:r>
              <a:rPr lang="ru-RU" sz="1600" dirty="0" err="1"/>
              <a:t>втрати</a:t>
            </a:r>
            <a:r>
              <a:rPr lang="ru-RU" sz="1600" dirty="0"/>
              <a:t> </a:t>
            </a:r>
            <a:r>
              <a:rPr lang="ru-RU" sz="1600" dirty="0" err="1"/>
              <a:t>данних</a:t>
            </a:r>
            <a:br>
              <a:rPr lang="en-US" sz="1600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0159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905E00-1795-474A-AA77-8824EC3D7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Огляд</a:t>
            </a:r>
            <a:r>
              <a:rPr lang="ru-RU" dirty="0"/>
              <a:t> і </a:t>
            </a:r>
            <a:r>
              <a:rPr lang="ru-RU" dirty="0" err="1"/>
              <a:t>розташування</a:t>
            </a:r>
            <a:r>
              <a:rPr lang="ru-RU" dirty="0"/>
              <a:t> </a:t>
            </a:r>
            <a:r>
              <a:rPr lang="ru-RU" dirty="0" err="1"/>
              <a:t>обьєктів</a:t>
            </a:r>
            <a:r>
              <a:rPr lang="ru-RU" dirty="0"/>
              <a:t> </a:t>
            </a:r>
          </a:p>
        </p:txBody>
      </p:sp>
      <p:pic>
        <p:nvPicPr>
          <p:cNvPr id="3" name="Рисунок 3">
            <a:extLst>
              <a:ext uri="{FF2B5EF4-FFF2-40B4-BE49-F238E27FC236}">
                <a16:creationId xmlns:a16="http://schemas.microsoft.com/office/drawing/2014/main" id="{E31AC2CE-B738-4C35-B78D-BFA54F5BD1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298" y="1643252"/>
            <a:ext cx="6805047" cy="468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828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4B22F6-4CBD-4B8D-B8FA-2F7BF32B2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160093"/>
            <a:ext cx="8911687" cy="1280890"/>
          </a:xfrm>
        </p:spPr>
        <p:txBody>
          <a:bodyPr>
            <a:noAutofit/>
          </a:bodyPr>
          <a:lstStyle/>
          <a:p>
            <a:pPr algn="just"/>
            <a:r>
              <a:rPr lang="ru-RU" sz="1000" dirty="0" err="1"/>
              <a:t>Ціль</a:t>
            </a:r>
            <a:r>
              <a:rPr lang="ru-RU" sz="1000" dirty="0"/>
              <a:t> </a:t>
            </a:r>
            <a:r>
              <a:rPr lang="uk-UA" sz="1000" dirty="0">
                <a:ea typeface="+mj-lt"/>
                <a:cs typeface="+mj-lt"/>
              </a:rPr>
              <a:t>Метою представленої роботи є забезпечення ефективного функціонування серверу та системи керування камер</a:t>
            </a:r>
            <a:br>
              <a:rPr lang="ru-RU" sz="1000" dirty="0">
                <a:ea typeface="+mj-lt"/>
                <a:cs typeface="+mj-lt"/>
              </a:rPr>
            </a:br>
            <a:r>
              <a:rPr lang="uk-UA" sz="1000" dirty="0">
                <a:ea typeface="+mj-lt"/>
                <a:cs typeface="+mj-lt"/>
              </a:rPr>
              <a:t>Для досягнення поставленої мети необхідно вирішити такі завдання:</a:t>
            </a:r>
            <a:endParaRPr lang="ru-RU" sz="1000" dirty="0">
              <a:ea typeface="+mj-lt"/>
              <a:cs typeface="+mj-lt"/>
            </a:endParaRPr>
          </a:p>
          <a:p>
            <a:pPr algn="just"/>
            <a:r>
              <a:rPr lang="uk-UA" sz="1000" dirty="0">
                <a:ea typeface="+mj-lt"/>
                <a:cs typeface="+mj-lt"/>
              </a:rPr>
              <a:t>-Вибір платформи</a:t>
            </a:r>
            <a:endParaRPr lang="ru-RU" sz="1000" dirty="0">
              <a:ea typeface="+mj-lt"/>
              <a:cs typeface="+mj-lt"/>
            </a:endParaRPr>
          </a:p>
          <a:p>
            <a:pPr algn="just"/>
            <a:r>
              <a:rPr lang="uk-UA" sz="1000" dirty="0">
                <a:ea typeface="+mj-lt"/>
                <a:cs typeface="+mj-lt"/>
              </a:rPr>
              <a:t>-Ресурси платформи</a:t>
            </a:r>
            <a:endParaRPr lang="ru-RU" sz="1000" dirty="0">
              <a:ea typeface="+mj-lt"/>
              <a:cs typeface="+mj-lt"/>
            </a:endParaRPr>
          </a:p>
          <a:p>
            <a:pPr algn="just"/>
            <a:r>
              <a:rPr lang="uk-UA" sz="1000" dirty="0">
                <a:ea typeface="+mj-lt"/>
                <a:cs typeface="+mj-lt"/>
              </a:rPr>
              <a:t>-Побудова схеми та розрахунку систем</a:t>
            </a:r>
            <a:endParaRPr lang="ru-RU" sz="1000" dirty="0">
              <a:ea typeface="+mj-lt"/>
              <a:cs typeface="+mj-lt"/>
            </a:endParaRPr>
          </a:p>
          <a:p>
            <a:pPr algn="just"/>
            <a:r>
              <a:rPr lang="uk-UA" sz="1000" dirty="0">
                <a:ea typeface="+mj-lt"/>
                <a:cs typeface="+mj-lt"/>
              </a:rPr>
              <a:t>-Вибір типу підключення та серверу </a:t>
            </a:r>
            <a:endParaRPr lang="ru-RU" sz="1000" dirty="0">
              <a:ea typeface="+mj-lt"/>
              <a:cs typeface="+mj-lt"/>
            </a:endParaRPr>
          </a:p>
          <a:p>
            <a:pPr algn="just"/>
            <a:r>
              <a:rPr lang="uk-UA" sz="1000" dirty="0">
                <a:ea typeface="+mj-lt"/>
                <a:cs typeface="+mj-lt"/>
              </a:rPr>
              <a:t>-Опис ПО</a:t>
            </a:r>
            <a:endParaRPr lang="ru-RU" sz="1000" dirty="0">
              <a:ea typeface="+mj-lt"/>
              <a:cs typeface="+mj-lt"/>
            </a:endParaRPr>
          </a:p>
          <a:p>
            <a:pPr algn="just"/>
            <a:r>
              <a:rPr lang="uk-UA" sz="1000" dirty="0">
                <a:ea typeface="+mj-lt"/>
                <a:cs typeface="+mj-lt"/>
              </a:rPr>
              <a:t>-Опис вибору програмного коду </a:t>
            </a:r>
            <a:endParaRPr lang="ru-RU" sz="1000" dirty="0">
              <a:ea typeface="+mj-lt"/>
              <a:cs typeface="+mj-lt"/>
            </a:endParaRPr>
          </a:p>
          <a:p>
            <a:endParaRPr lang="ru-RU" sz="1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99E333-69D6-4BA9-B7D9-FD992CAD7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3321804"/>
            <a:ext cx="8915400" cy="377762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uk-UA" sz="1000" dirty="0">
                <a:ea typeface="+mn-lt"/>
                <a:cs typeface="+mn-lt"/>
              </a:rPr>
              <a:t>Обґрунтування структури та параметрів комп’ютерної системи відеоспостереження  дата-центру компанії «</a:t>
            </a:r>
            <a:r>
              <a:rPr lang="uk-UA" sz="1000" dirty="0" err="1">
                <a:ea typeface="+mn-lt"/>
                <a:cs typeface="+mn-lt"/>
              </a:rPr>
              <a:t>Датасфера</a:t>
            </a:r>
            <a:r>
              <a:rPr lang="uk-UA" sz="1000" dirty="0">
                <a:ea typeface="+mn-lt"/>
                <a:cs typeface="+mn-lt"/>
              </a:rPr>
              <a:t>» з детальною розробкою сервера бази даних </a:t>
            </a:r>
            <a:r>
              <a:rPr lang="uk-UA" sz="1000" dirty="0" err="1">
                <a:ea typeface="+mn-lt"/>
                <a:cs typeface="+mn-lt"/>
              </a:rPr>
              <a:t>відеоконтенту</a:t>
            </a:r>
            <a:r>
              <a:rPr lang="uk-UA" sz="1000" dirty="0">
                <a:ea typeface="+mn-lt"/>
                <a:cs typeface="+mn-lt"/>
              </a:rPr>
              <a:t> </a:t>
            </a:r>
            <a:endParaRPr lang="ru-RU" sz="1000" dirty="0">
              <a:ea typeface="+mn-lt"/>
              <a:cs typeface="+mn-lt"/>
            </a:endParaRPr>
          </a:p>
          <a:p>
            <a:pPr algn="just"/>
            <a:r>
              <a:rPr lang="uk-UA" sz="1000" dirty="0">
                <a:ea typeface="+mn-lt"/>
                <a:cs typeface="+mn-lt"/>
              </a:rPr>
              <a:t>Розраховувати ресурси систем треба завжди за максимальними параметрами. Навіть якщо в ТЗ вказано дозвіл менше, ніж передбачено для IP-камер та мережі.</a:t>
            </a:r>
            <a:endParaRPr lang="ru-RU" sz="1000" dirty="0">
              <a:ea typeface="+mn-lt"/>
              <a:cs typeface="+mn-lt"/>
            </a:endParaRPr>
          </a:p>
          <a:p>
            <a:pPr algn="just"/>
            <a:r>
              <a:rPr lang="ru-RU" sz="1000" dirty="0" err="1">
                <a:ea typeface="+mn-lt"/>
                <a:cs typeface="+mn-lt"/>
              </a:rPr>
              <a:t>Програмне</a:t>
            </a:r>
            <a:r>
              <a:rPr lang="ru-RU" sz="1000" dirty="0">
                <a:ea typeface="+mn-lt"/>
                <a:cs typeface="+mn-lt"/>
              </a:rPr>
              <a:t> </a:t>
            </a:r>
            <a:r>
              <a:rPr lang="ru-RU" sz="1000" dirty="0" err="1">
                <a:ea typeface="+mn-lt"/>
                <a:cs typeface="+mn-lt"/>
              </a:rPr>
              <a:t>забезпечення</a:t>
            </a:r>
            <a:r>
              <a:rPr lang="ru-RU" sz="1000" dirty="0">
                <a:ea typeface="+mn-lt"/>
                <a:cs typeface="+mn-lt"/>
              </a:rPr>
              <a:t> серверу контролю </a:t>
            </a:r>
            <a:r>
              <a:rPr lang="ru-RU" sz="1000" dirty="0" err="1">
                <a:ea typeface="+mn-lt"/>
                <a:cs typeface="+mn-lt"/>
              </a:rPr>
              <a:t>роботи</a:t>
            </a:r>
            <a:r>
              <a:rPr lang="ru-RU" sz="1000" dirty="0">
                <a:ea typeface="+mn-lt"/>
                <a:cs typeface="+mn-lt"/>
              </a:rPr>
              <a:t> </a:t>
            </a:r>
            <a:r>
              <a:rPr lang="ru-RU" sz="1000" dirty="0" err="1">
                <a:ea typeface="+mn-lt"/>
                <a:cs typeface="+mn-lt"/>
              </a:rPr>
              <a:t>відеоспостереження</a:t>
            </a:r>
            <a:r>
              <a:rPr lang="ru-RU" sz="1000" dirty="0">
                <a:ea typeface="+mn-lt"/>
                <a:cs typeface="+mn-lt"/>
              </a:rPr>
              <a:t> дозволить  </a:t>
            </a:r>
            <a:r>
              <a:rPr lang="ru-RU" sz="1000" dirty="0" err="1">
                <a:ea typeface="+mn-lt"/>
                <a:cs typeface="+mn-lt"/>
              </a:rPr>
              <a:t>ефективно</a:t>
            </a:r>
            <a:r>
              <a:rPr lang="ru-RU" sz="1000" dirty="0">
                <a:ea typeface="+mn-lt"/>
                <a:cs typeface="+mn-lt"/>
              </a:rPr>
              <a:t> </a:t>
            </a:r>
            <a:r>
              <a:rPr lang="ru-RU" sz="1000" dirty="0" err="1">
                <a:ea typeface="+mn-lt"/>
                <a:cs typeface="+mn-lt"/>
              </a:rPr>
              <a:t>реалізувати</a:t>
            </a:r>
            <a:r>
              <a:rPr lang="ru-RU" sz="1000" dirty="0">
                <a:ea typeface="+mn-lt"/>
                <a:cs typeface="+mn-lt"/>
              </a:rPr>
              <a:t> </a:t>
            </a:r>
            <a:r>
              <a:rPr lang="ru-RU" sz="1000" dirty="0" err="1">
                <a:ea typeface="+mn-lt"/>
                <a:cs typeface="+mn-lt"/>
              </a:rPr>
              <a:t>збір</a:t>
            </a:r>
            <a:r>
              <a:rPr lang="ru-RU" sz="1000" dirty="0">
                <a:ea typeface="+mn-lt"/>
                <a:cs typeface="+mn-lt"/>
              </a:rPr>
              <a:t> </a:t>
            </a:r>
            <a:r>
              <a:rPr lang="ru-RU" sz="1000" dirty="0" err="1">
                <a:ea typeface="+mn-lt"/>
                <a:cs typeface="+mn-lt"/>
              </a:rPr>
              <a:t>інформаціі</a:t>
            </a:r>
            <a:r>
              <a:rPr lang="ru-RU" sz="1000" dirty="0">
                <a:ea typeface="+mn-lt"/>
                <a:cs typeface="+mn-lt"/>
              </a:rPr>
              <a:t>̈ та </a:t>
            </a:r>
            <a:r>
              <a:rPr lang="ru-RU" sz="1000" dirty="0" err="1">
                <a:ea typeface="+mn-lt"/>
                <a:cs typeface="+mn-lt"/>
              </a:rPr>
              <a:t>моніторинг</a:t>
            </a:r>
            <a:r>
              <a:rPr lang="ru-RU" sz="1000" dirty="0">
                <a:ea typeface="+mn-lt"/>
                <a:cs typeface="+mn-lt"/>
              </a:rPr>
              <a:t> </a:t>
            </a:r>
            <a:r>
              <a:rPr lang="ru-RU" sz="1000" dirty="0" err="1">
                <a:ea typeface="+mn-lt"/>
                <a:cs typeface="+mn-lt"/>
              </a:rPr>
              <a:t>функціонування</a:t>
            </a:r>
            <a:r>
              <a:rPr lang="ru-RU" sz="1000" dirty="0">
                <a:ea typeface="+mn-lt"/>
                <a:cs typeface="+mn-lt"/>
              </a:rPr>
              <a:t> </a:t>
            </a:r>
            <a:r>
              <a:rPr lang="ru-RU" sz="1000" dirty="0" err="1">
                <a:ea typeface="+mn-lt"/>
                <a:cs typeface="+mn-lt"/>
              </a:rPr>
              <a:t>системи</a:t>
            </a:r>
            <a:r>
              <a:rPr lang="ru-RU" sz="1000" dirty="0">
                <a:ea typeface="+mn-lt"/>
                <a:cs typeface="+mn-lt"/>
              </a:rPr>
              <a:t> при </a:t>
            </a:r>
            <a:r>
              <a:rPr lang="ru-RU" sz="1000" dirty="0" err="1">
                <a:ea typeface="+mn-lt"/>
                <a:cs typeface="+mn-lt"/>
              </a:rPr>
              <a:t>проведенні</a:t>
            </a:r>
            <a:r>
              <a:rPr lang="ru-RU" sz="1000" dirty="0">
                <a:ea typeface="+mn-lt"/>
                <a:cs typeface="+mn-lt"/>
              </a:rPr>
              <a:t> </a:t>
            </a:r>
            <a:r>
              <a:rPr lang="ru-RU" sz="1000" dirty="0" err="1">
                <a:ea typeface="+mn-lt"/>
                <a:cs typeface="+mn-lt"/>
              </a:rPr>
              <a:t>досліджень</a:t>
            </a:r>
            <a:r>
              <a:rPr lang="ru-RU" sz="1000" dirty="0">
                <a:ea typeface="+mn-lt"/>
                <a:cs typeface="+mn-lt"/>
              </a:rPr>
              <a:t>.</a:t>
            </a:r>
          </a:p>
          <a:p>
            <a:pPr algn="just"/>
            <a:r>
              <a:rPr lang="ru-RU" sz="1000" dirty="0" err="1">
                <a:ea typeface="+mn-lt"/>
                <a:cs typeface="+mn-lt"/>
              </a:rPr>
              <a:t>Написання</a:t>
            </a:r>
            <a:r>
              <a:rPr lang="ru-RU" sz="1000" dirty="0">
                <a:ea typeface="+mn-lt"/>
                <a:cs typeface="+mn-lt"/>
              </a:rPr>
              <a:t> </a:t>
            </a:r>
            <a:r>
              <a:rPr lang="ru-RU" sz="1000" dirty="0" err="1">
                <a:ea typeface="+mn-lt"/>
                <a:cs typeface="+mn-lt"/>
              </a:rPr>
              <a:t>програми</a:t>
            </a:r>
            <a:r>
              <a:rPr lang="ru-RU" sz="1000" dirty="0">
                <a:ea typeface="+mn-lt"/>
                <a:cs typeface="+mn-lt"/>
              </a:rPr>
              <a:t> </a:t>
            </a:r>
            <a:r>
              <a:rPr lang="ru-RU" sz="1000" dirty="0" err="1">
                <a:ea typeface="+mn-lt"/>
                <a:cs typeface="+mn-lt"/>
              </a:rPr>
              <a:t>починається</a:t>
            </a:r>
            <a:r>
              <a:rPr lang="ru-RU" sz="1000" dirty="0">
                <a:ea typeface="+mn-lt"/>
                <a:cs typeface="+mn-lt"/>
              </a:rPr>
              <a:t> з </a:t>
            </a:r>
            <a:r>
              <a:rPr lang="ru-RU" sz="1000" dirty="0" err="1">
                <a:ea typeface="+mn-lt"/>
                <a:cs typeface="+mn-lt"/>
              </a:rPr>
              <a:t>аналізу</a:t>
            </a:r>
            <a:r>
              <a:rPr lang="ru-RU" sz="1000" dirty="0">
                <a:ea typeface="+mn-lt"/>
                <a:cs typeface="+mn-lt"/>
              </a:rPr>
              <a:t> </a:t>
            </a:r>
            <a:r>
              <a:rPr lang="ru-RU" sz="1000" dirty="0" err="1">
                <a:ea typeface="+mn-lt"/>
                <a:cs typeface="+mn-lt"/>
              </a:rPr>
              <a:t>роботи</a:t>
            </a:r>
            <a:r>
              <a:rPr lang="ru-RU" sz="1000" dirty="0">
                <a:ea typeface="+mn-lt"/>
                <a:cs typeface="+mn-lt"/>
              </a:rPr>
              <a:t> системного </a:t>
            </a:r>
            <a:r>
              <a:rPr lang="ru-RU" sz="1000" dirty="0" err="1">
                <a:ea typeface="+mn-lt"/>
                <a:cs typeface="+mn-lt"/>
              </a:rPr>
              <a:t>пристою</a:t>
            </a:r>
            <a:r>
              <a:rPr lang="ru-RU" sz="1000" dirty="0">
                <a:ea typeface="+mn-lt"/>
                <a:cs typeface="+mn-lt"/>
              </a:rPr>
              <a:t> на </a:t>
            </a:r>
            <a:r>
              <a:rPr lang="ru-RU" sz="1000" dirty="0" err="1">
                <a:ea typeface="+mn-lt"/>
                <a:cs typeface="+mn-lt"/>
              </a:rPr>
              <a:t>якому</a:t>
            </a:r>
            <a:r>
              <a:rPr lang="ru-RU" sz="1000" dirty="0">
                <a:ea typeface="+mn-lt"/>
                <a:cs typeface="+mn-lt"/>
              </a:rPr>
              <a:t> буде </a:t>
            </a:r>
            <a:r>
              <a:rPr lang="ru-RU" sz="1000" dirty="0" err="1">
                <a:ea typeface="+mn-lt"/>
                <a:cs typeface="+mn-lt"/>
              </a:rPr>
              <a:t>розміщено</a:t>
            </a:r>
            <a:r>
              <a:rPr lang="ru-RU" sz="1000" dirty="0">
                <a:ea typeface="+mn-lt"/>
                <a:cs typeface="+mn-lt"/>
              </a:rPr>
              <a:t> сервер та </a:t>
            </a:r>
            <a:r>
              <a:rPr lang="ru-RU" sz="1000" dirty="0" err="1">
                <a:ea typeface="+mn-lt"/>
                <a:cs typeface="+mn-lt"/>
              </a:rPr>
              <a:t>вимог</a:t>
            </a:r>
            <a:r>
              <a:rPr lang="ru-RU" sz="1000" dirty="0">
                <a:ea typeface="+mn-lt"/>
                <a:cs typeface="+mn-lt"/>
              </a:rPr>
              <a:t> дӧ </a:t>
            </a:r>
            <a:r>
              <a:rPr lang="ru-RU" sz="1000" dirty="0" err="1">
                <a:ea typeface="+mn-lt"/>
                <a:cs typeface="+mn-lt"/>
              </a:rPr>
              <a:t>елементів</a:t>
            </a:r>
            <a:r>
              <a:rPr lang="ru-RU" sz="1000" dirty="0">
                <a:ea typeface="+mn-lt"/>
                <a:cs typeface="+mn-lt"/>
              </a:rPr>
              <a:t> </a:t>
            </a:r>
            <a:r>
              <a:rPr lang="ru-RU" sz="1000" dirty="0" err="1">
                <a:ea typeface="+mn-lt"/>
                <a:cs typeface="+mn-lt"/>
              </a:rPr>
              <a:t>формування</a:t>
            </a:r>
            <a:r>
              <a:rPr lang="ru-RU" sz="1000" dirty="0">
                <a:ea typeface="+mn-lt"/>
                <a:cs typeface="+mn-lt"/>
              </a:rPr>
              <a:t> </a:t>
            </a:r>
            <a:r>
              <a:rPr lang="ru-RU" sz="1000" dirty="0" err="1">
                <a:ea typeface="+mn-lt"/>
                <a:cs typeface="+mn-lt"/>
              </a:rPr>
              <a:t>структурної</a:t>
            </a:r>
            <a:r>
              <a:rPr lang="ru-RU" sz="1000" dirty="0">
                <a:ea typeface="+mn-lt"/>
                <a:cs typeface="+mn-lt"/>
              </a:rPr>
              <a:t> </a:t>
            </a:r>
            <a:r>
              <a:rPr lang="ru-RU" sz="1000" dirty="0" err="1">
                <a:ea typeface="+mn-lt"/>
                <a:cs typeface="+mn-lt"/>
              </a:rPr>
              <a:t>моделі</a:t>
            </a:r>
            <a:r>
              <a:rPr lang="ru-RU" sz="1000" dirty="0">
                <a:ea typeface="+mn-lt"/>
                <a:cs typeface="+mn-lt"/>
              </a:rPr>
              <a:t>. </a:t>
            </a:r>
            <a:r>
              <a:rPr lang="ru-RU" sz="1000" dirty="0" err="1">
                <a:ea typeface="+mn-lt"/>
                <a:cs typeface="+mn-lt"/>
              </a:rPr>
              <a:t>Процес</a:t>
            </a:r>
            <a:r>
              <a:rPr lang="ru-RU" sz="1000" dirty="0">
                <a:ea typeface="+mn-lt"/>
                <a:cs typeface="+mn-lt"/>
              </a:rPr>
              <a:t> </a:t>
            </a:r>
            <a:r>
              <a:rPr lang="ru-RU" sz="1000" dirty="0" err="1">
                <a:ea typeface="+mn-lt"/>
                <a:cs typeface="+mn-lt"/>
              </a:rPr>
              <a:t>розробки</a:t>
            </a:r>
            <a:r>
              <a:rPr lang="ru-RU" sz="1000" dirty="0">
                <a:ea typeface="+mn-lt"/>
                <a:cs typeface="+mn-lt"/>
              </a:rPr>
              <a:t> </a:t>
            </a:r>
            <a:r>
              <a:rPr lang="ru-RU" sz="1000" dirty="0" err="1">
                <a:ea typeface="+mn-lt"/>
                <a:cs typeface="+mn-lt"/>
              </a:rPr>
              <a:t>починається</a:t>
            </a:r>
            <a:r>
              <a:rPr lang="ru-RU" sz="1000" dirty="0">
                <a:ea typeface="+mn-lt"/>
                <a:cs typeface="+mn-lt"/>
              </a:rPr>
              <a:t> з </a:t>
            </a:r>
            <a:r>
              <a:rPr lang="ru-RU" sz="1000" dirty="0" err="1">
                <a:ea typeface="+mn-lt"/>
                <a:cs typeface="+mn-lt"/>
              </a:rPr>
              <a:t>вивчення</a:t>
            </a:r>
            <a:r>
              <a:rPr lang="ru-RU" sz="1000" dirty="0">
                <a:ea typeface="+mn-lt"/>
                <a:cs typeface="+mn-lt"/>
              </a:rPr>
              <a:t> </a:t>
            </a:r>
            <a:r>
              <a:rPr lang="ru-RU" sz="1000" dirty="0" err="1">
                <a:ea typeface="+mn-lt"/>
                <a:cs typeface="+mn-lt"/>
              </a:rPr>
              <a:t>вимог</a:t>
            </a:r>
            <a:r>
              <a:rPr lang="ru-RU" sz="1000" dirty="0">
                <a:ea typeface="+mn-lt"/>
                <a:cs typeface="+mn-lt"/>
              </a:rPr>
              <a:t> до </a:t>
            </a:r>
            <a:r>
              <a:rPr lang="ru-RU" sz="1000" dirty="0" err="1">
                <a:ea typeface="+mn-lt"/>
                <a:cs typeface="+mn-lt"/>
              </a:rPr>
              <a:t>створюваного</a:t>
            </a:r>
            <a:r>
              <a:rPr lang="ru-RU" sz="1000" dirty="0">
                <a:ea typeface="+mn-lt"/>
                <a:cs typeface="+mn-lt"/>
              </a:rPr>
              <a:t> </a:t>
            </a:r>
            <a:r>
              <a:rPr lang="ru-RU" sz="1000" dirty="0" err="1">
                <a:ea typeface="+mn-lt"/>
                <a:cs typeface="+mn-lt"/>
              </a:rPr>
              <a:t>програмного</a:t>
            </a:r>
            <a:r>
              <a:rPr lang="ru-RU" sz="1000" dirty="0">
                <a:ea typeface="+mn-lt"/>
                <a:cs typeface="+mn-lt"/>
              </a:rPr>
              <a:t> </a:t>
            </a:r>
            <a:r>
              <a:rPr lang="ru-RU" sz="1000" dirty="0" err="1">
                <a:ea typeface="+mn-lt"/>
                <a:cs typeface="+mn-lt"/>
              </a:rPr>
              <a:t>забезпечення</a:t>
            </a:r>
            <a:r>
              <a:rPr lang="ru-RU" sz="1000" dirty="0">
                <a:ea typeface="+mn-lt"/>
                <a:cs typeface="+mn-lt"/>
              </a:rPr>
              <a:t>. За </a:t>
            </a:r>
            <a:r>
              <a:rPr lang="ru-RU" sz="1000" dirty="0" err="1">
                <a:ea typeface="+mn-lt"/>
                <a:cs typeface="+mn-lt"/>
              </a:rPr>
              <a:t>розробленою</a:t>
            </a:r>
            <a:r>
              <a:rPr lang="ru-RU" sz="1000" dirty="0">
                <a:ea typeface="+mn-lt"/>
                <a:cs typeface="+mn-lt"/>
              </a:rPr>
              <a:t> структурною </a:t>
            </a:r>
            <a:r>
              <a:rPr lang="ru-RU" sz="1000" dirty="0" err="1">
                <a:ea typeface="+mn-lt"/>
                <a:cs typeface="+mn-lt"/>
              </a:rPr>
              <a:t>моделлю</a:t>
            </a:r>
            <a:r>
              <a:rPr lang="ru-RU" sz="1000" dirty="0">
                <a:ea typeface="+mn-lt"/>
                <a:cs typeface="+mn-lt"/>
              </a:rPr>
              <a:t> буде </a:t>
            </a:r>
            <a:r>
              <a:rPr lang="ru-RU" sz="1000" dirty="0" err="1">
                <a:ea typeface="+mn-lt"/>
                <a:cs typeface="+mn-lt"/>
              </a:rPr>
              <a:t>виконана</a:t>
            </a:r>
            <a:r>
              <a:rPr lang="ru-RU" sz="1000" dirty="0">
                <a:ea typeface="+mn-lt"/>
                <a:cs typeface="+mn-lt"/>
              </a:rPr>
              <a:t> </a:t>
            </a:r>
            <a:r>
              <a:rPr lang="ru-RU" sz="1000" dirty="0" err="1">
                <a:ea typeface="+mn-lt"/>
                <a:cs typeface="+mn-lt"/>
              </a:rPr>
              <a:t>програма</a:t>
            </a:r>
            <a:r>
              <a:rPr lang="ru-RU" sz="1000" dirty="0">
                <a:ea typeface="+mn-lt"/>
                <a:cs typeface="+mn-lt"/>
              </a:rPr>
              <a:t>. </a:t>
            </a:r>
          </a:p>
          <a:p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872509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49346C-378E-4884-9F30-BBD0D0426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Розрахунок</a:t>
            </a:r>
            <a:r>
              <a:rPr lang="ru-RU" dirty="0"/>
              <a:t> </a:t>
            </a:r>
            <a:r>
              <a:rPr lang="ru-RU" dirty="0" err="1"/>
              <a:t>спроможності</a:t>
            </a:r>
            <a:r>
              <a:rPr lang="ru-RU" dirty="0"/>
              <a:t> </a:t>
            </a:r>
            <a:r>
              <a:rPr lang="ru-RU" dirty="0" err="1"/>
              <a:t>коммутаторів</a:t>
            </a:r>
            <a:r>
              <a:rPr lang="ru-RU" dirty="0"/>
              <a:t> </a:t>
            </a:r>
          </a:p>
        </p:txBody>
      </p:sp>
      <p:pic>
        <p:nvPicPr>
          <p:cNvPr id="3" name="Рисунок 3">
            <a:extLst>
              <a:ext uri="{FF2B5EF4-FFF2-40B4-BE49-F238E27FC236}">
                <a16:creationId xmlns:a16="http://schemas.microsoft.com/office/drawing/2014/main" id="{E8194855-AA51-4F94-B69E-6708EDD90E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3383" y="3076637"/>
            <a:ext cx="7082725" cy="2532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691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8CBD22-5045-4324-95D0-DE8CC0741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Структура </a:t>
            </a:r>
            <a:r>
              <a:rPr lang="ru-RU" dirty="0" err="1"/>
              <a:t>робочих</a:t>
            </a:r>
            <a:r>
              <a:rPr lang="ru-RU" dirty="0"/>
              <a:t> </a:t>
            </a:r>
            <a:r>
              <a:rPr lang="ru-RU" dirty="0" err="1"/>
              <a:t>пристроїв</a:t>
            </a:r>
            <a:r>
              <a:rPr lang="ru-RU" dirty="0"/>
              <a:t> </a:t>
            </a:r>
            <a:r>
              <a:rPr lang="ru-RU" dirty="0" err="1"/>
              <a:t>системи</a:t>
            </a:r>
          </a:p>
        </p:txBody>
      </p:sp>
      <p:pic>
        <p:nvPicPr>
          <p:cNvPr id="3" name="Рисунок 3">
            <a:extLst>
              <a:ext uri="{FF2B5EF4-FFF2-40B4-BE49-F238E27FC236}">
                <a16:creationId xmlns:a16="http://schemas.microsoft.com/office/drawing/2014/main" id="{98723B8A-8186-4EF2-B5D1-56F2F757B4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2468" y="2283172"/>
            <a:ext cx="6721098" cy="3744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795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1E6A70-0ACD-442C-A591-D565F78BB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Таблиця</a:t>
            </a:r>
            <a:r>
              <a:rPr lang="ru-RU" dirty="0"/>
              <a:t> </a:t>
            </a:r>
            <a:r>
              <a:rPr lang="ru-RU" dirty="0" err="1"/>
              <a:t>спроможності</a:t>
            </a:r>
            <a:r>
              <a:rPr lang="ru-RU" dirty="0"/>
              <a:t> камер за умори </a:t>
            </a:r>
            <a:r>
              <a:rPr lang="ru-RU" dirty="0" err="1"/>
              <a:t>матриці</a:t>
            </a:r>
            <a:r>
              <a:rPr lang="ru-RU" dirty="0"/>
              <a:t> </a:t>
            </a:r>
          </a:p>
        </p:txBody>
      </p:sp>
      <p:pic>
        <p:nvPicPr>
          <p:cNvPr id="3" name="Рисунок 3" descr="Изображение выглядит как стол&#10;&#10;Автоматически созданное описание">
            <a:extLst>
              <a:ext uri="{FF2B5EF4-FFF2-40B4-BE49-F238E27FC236}">
                <a16:creationId xmlns:a16="http://schemas.microsoft.com/office/drawing/2014/main" id="{35D6D397-AA06-46A2-91A7-6A8762D94D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4807" y="2275275"/>
            <a:ext cx="3182318" cy="421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915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281F5D-F48B-4C49-9A79-178C22247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Схема </a:t>
            </a:r>
            <a:r>
              <a:rPr lang="ru-RU" dirty="0" err="1"/>
              <a:t>інформаційного</a:t>
            </a:r>
            <a:r>
              <a:rPr lang="ru-RU" dirty="0"/>
              <a:t> потоку </a:t>
            </a:r>
          </a:p>
        </p:txBody>
      </p:sp>
      <p:pic>
        <p:nvPicPr>
          <p:cNvPr id="3" name="Рисунок 3">
            <a:extLst>
              <a:ext uri="{FF2B5EF4-FFF2-40B4-BE49-F238E27FC236}">
                <a16:creationId xmlns:a16="http://schemas.microsoft.com/office/drawing/2014/main" id="{70A0D00B-3251-4B76-926E-4326C39EC8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6349" y="1867075"/>
            <a:ext cx="5042115" cy="4538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24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CC62CE-3597-43F2-98FF-E77198208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1890" y="1476517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Висновки</a:t>
            </a:r>
            <a:r>
              <a:rPr lang="ru-RU" b="1" dirty="0"/>
              <a:t> </a:t>
            </a:r>
            <a:br>
              <a:rPr lang="ru-RU" dirty="0"/>
            </a:br>
            <a:r>
              <a:rPr lang="ru-RU" dirty="0"/>
              <a:t>проведено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пристроїв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розраховано</a:t>
            </a:r>
            <a:r>
              <a:rPr lang="ru-RU" dirty="0"/>
              <a:t> </a:t>
            </a:r>
            <a:r>
              <a:rPr lang="ru-RU" dirty="0" err="1"/>
              <a:t>спроможності</a:t>
            </a:r>
            <a:r>
              <a:rPr lang="ru-RU" dirty="0"/>
              <a:t> серверу. </a:t>
            </a:r>
            <a:br>
              <a:rPr lang="ru-RU" dirty="0"/>
            </a:br>
            <a:r>
              <a:rPr lang="ru-RU" dirty="0" err="1"/>
              <a:t>Розроблено</a:t>
            </a:r>
            <a:r>
              <a:rPr lang="ru-RU" dirty="0"/>
              <a:t> </a:t>
            </a:r>
            <a:r>
              <a:rPr lang="ru-RU" dirty="0" err="1"/>
              <a:t>програму</a:t>
            </a:r>
            <a:r>
              <a:rPr lang="ru-RU" dirty="0"/>
              <a:t> </a:t>
            </a:r>
            <a:r>
              <a:rPr lang="ru-RU" dirty="0" err="1"/>
              <a:t>попередження</a:t>
            </a:r>
            <a:r>
              <a:rPr lang="ru-RU" dirty="0"/>
              <a:t> та контролю </a:t>
            </a:r>
            <a:r>
              <a:rPr lang="ru-RU" dirty="0" err="1"/>
              <a:t>несправностей</a:t>
            </a:r>
            <a:r>
              <a:rPr lang="ru-RU" dirty="0"/>
              <a:t> с </a:t>
            </a:r>
            <a:r>
              <a:rPr lang="ru-RU" dirty="0" err="1"/>
              <a:t>багатим</a:t>
            </a:r>
            <a:r>
              <a:rPr lang="ru-RU" dirty="0"/>
              <a:t> </a:t>
            </a:r>
            <a:r>
              <a:rPr lang="ru-RU" dirty="0" err="1"/>
              <a:t>функціоналом</a:t>
            </a:r>
            <a:r>
              <a:rPr lang="ru-RU" dirty="0"/>
              <a:t> </a:t>
            </a:r>
            <a:r>
              <a:rPr lang="ru-RU" dirty="0" err="1"/>
              <a:t>тестування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вузлів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456175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0</Words>
  <Application>Microsoft Office PowerPoint</Application>
  <PresentationFormat>Широкоэкранный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Wisp</vt:lpstr>
      <vt:lpstr>Міністерство науки і україни ДВНЗ НАЦІОНАЛЬНИЙ ГІРНИЧИЙ УНІВЕРСИТЕТ Факультет інформаційних технологій  Каферда автоматизації і компютерних систем  Дипломна робота магістра  спеціальності 804.20013-01 12 01 Системна інженерія</vt:lpstr>
      <vt:lpstr>Обьект дослідження: система відеоспостереження дата центру Датасфера та детальна розробка серверу.  Предмет: процес та регулювання системи відеоспостереження безпосередньо у серверному середовищі.   Актуальність: проблеми обумовлена неможливістью пезперешкодного стеження при перенаватраженні та або відмові серверного обладнання  Ціль: розробка програми керування та взаємодії серверної частини та аппаратної без перешкод та втрати данних </vt:lpstr>
      <vt:lpstr>Огляд і розташування обьєктів </vt:lpstr>
      <vt:lpstr>Ціль Метою представленої роботи є забезпечення ефективного функціонування серверу та системи керування камер Для досягнення поставленої мети необхідно вирішити такі завдання: -Вибір платформи -Ресурси платформи -Побудова схеми та розрахунку систем -Вибір типу підключення та серверу  -Опис ПО -Опис вибору програмного коду  </vt:lpstr>
      <vt:lpstr>Розрахунок спроможності коммутаторів </vt:lpstr>
      <vt:lpstr>Структура робочих пристроїв системи</vt:lpstr>
      <vt:lpstr>Таблиця спроможності камер за умори матриці </vt:lpstr>
      <vt:lpstr>Схема інформаційного потоку </vt:lpstr>
      <vt:lpstr>Висновки  проведено аналіз технічних пристроїв та їх структури також розраховано спроможності серверу.  Розроблено програму попередження та контролю несправностей с багатим функціоналом тестування окремих вузлів.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172</cp:revision>
  <dcterms:created xsi:type="dcterms:W3CDTF">2014-09-12T02:13:59Z</dcterms:created>
  <dcterms:modified xsi:type="dcterms:W3CDTF">2020-12-18T06:55:55Z</dcterms:modified>
</cp:coreProperties>
</file>