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5" r:id="rId5"/>
    <p:sldId id="286" r:id="rId6"/>
    <p:sldId id="287" r:id="rId7"/>
    <p:sldId id="270" r:id="rId8"/>
    <p:sldId id="271" r:id="rId9"/>
    <p:sldId id="272" r:id="rId10"/>
    <p:sldId id="289" r:id="rId11"/>
    <p:sldId id="273" r:id="rId12"/>
    <p:sldId id="274" r:id="rId13"/>
    <p:sldId id="288" r:id="rId14"/>
    <p:sldId id="279" r:id="rId15"/>
    <p:sldId id="277" r:id="rId16"/>
    <p:sldId id="276" r:id="rId17"/>
    <p:sldId id="280" r:id="rId18"/>
    <p:sldId id="281" r:id="rId19"/>
    <p:sldId id="266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33FC-6F30-43C4-A957-29E1C30F91E8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4111-08F8-4DD6-9B87-28BA00BF0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2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33FC-6F30-43C4-A957-29E1C30F91E8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4111-08F8-4DD6-9B87-28BA00BF0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22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33FC-6F30-43C4-A957-29E1C30F91E8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4111-08F8-4DD6-9B87-28BA00BF0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59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33FC-6F30-43C4-A957-29E1C30F91E8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4111-08F8-4DD6-9B87-28BA00BF0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06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33FC-6F30-43C4-A957-29E1C30F91E8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4111-08F8-4DD6-9B87-28BA00BF0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61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33FC-6F30-43C4-A957-29E1C30F91E8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4111-08F8-4DD6-9B87-28BA00BF0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5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33FC-6F30-43C4-A957-29E1C30F91E8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4111-08F8-4DD6-9B87-28BA00BF0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95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33FC-6F30-43C4-A957-29E1C30F91E8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4111-08F8-4DD6-9B87-28BA00BF0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71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33FC-6F30-43C4-A957-29E1C30F91E8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4111-08F8-4DD6-9B87-28BA00BF0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60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33FC-6F30-43C4-A957-29E1C30F91E8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4111-08F8-4DD6-9B87-28BA00BF0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94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33FC-6F30-43C4-A957-29E1C30F91E8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4111-08F8-4DD6-9B87-28BA00BF0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96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033FC-6F30-43C4-A957-29E1C30F91E8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B4111-08F8-4DD6-9B87-28BA00BF0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517CF74E-7D35-4348-944C-94C2F02D973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69900" y="211138"/>
            <a:ext cx="8275638" cy="1309687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uk-UA" sz="1800" b="1" dirty="0">
                <a:latin typeface="Times New Roman" pitchFamily="18" charset="0"/>
              </a:rPr>
              <a:t>МІНІСТЕРСТВО ОСВІТИ I НАУКИ УКРАЇНИ</a:t>
            </a:r>
            <a:br>
              <a:rPr lang="uk-UA" sz="1800" b="1" dirty="0">
                <a:latin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НАЦІОНАЛЬНИЙ ТЕХНІЧНИЙ УНІВЕРСИТЕТ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“ДНІПРОВСЬКА ПОЛІТЕХНІКА”</a:t>
            </a:r>
            <a:br>
              <a:rPr lang="uk-UA" sz="1800" b="1" dirty="0">
                <a:latin typeface="Times New Roman" pitchFamily="18" charset="0"/>
              </a:rPr>
            </a:br>
            <a:r>
              <a:rPr lang="uk-UA" sz="1600" b="1" dirty="0">
                <a:latin typeface="Arial" charset="0"/>
              </a:rPr>
              <a:t>КАФЕДРА </a:t>
            </a:r>
            <a:r>
              <a:rPr lang="uk-UA" sz="1600" b="1" cap="all" dirty="0">
                <a:latin typeface="Arial" charset="0"/>
              </a:rPr>
              <a:t>ІНФОРМАЦІЙНИХ ТЕХНОЛОГІЙ та комп</a:t>
            </a:r>
            <a:r>
              <a:rPr lang="en-US" sz="1600" b="1" cap="all" dirty="0">
                <a:latin typeface="Arial" charset="0"/>
              </a:rPr>
              <a:t>’</a:t>
            </a:r>
            <a:r>
              <a:rPr lang="uk-UA" sz="1600" b="1" cap="all" dirty="0">
                <a:latin typeface="Arial" charset="0"/>
              </a:rPr>
              <a:t>ютерної інженерії</a:t>
            </a:r>
            <a:endParaRPr lang="ru-RU" sz="1600" b="1" cap="all" dirty="0">
              <a:latin typeface="Arial" charset="0"/>
            </a:endParaRP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99ABB9F2-08A2-496D-A4BB-A805BBC939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11188" y="3284538"/>
            <a:ext cx="7993062" cy="3240087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altLang="en-US" sz="2000" b="1" dirty="0">
                <a:latin typeface="Times New Roman" panose="02020603050405020304" pitchFamily="18" charset="0"/>
              </a:rPr>
              <a:t>ДЕМОНСТРАЦІЙНИЙ МАТЕРІАЛ</a:t>
            </a:r>
            <a:endParaRPr lang="ru-RU" altLang="en-US" sz="2000" b="1" dirty="0">
              <a:latin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en-US" sz="2000" b="1" dirty="0">
                <a:latin typeface="Times New Roman" panose="02020603050405020304" pitchFamily="18" charset="0"/>
              </a:rPr>
              <a:t>ДО </a:t>
            </a:r>
            <a:r>
              <a:rPr lang="uk-UA" altLang="en-US" sz="2000" b="1" dirty="0">
                <a:latin typeface="Times New Roman" panose="02020603050405020304" pitchFamily="18" charset="0"/>
              </a:rPr>
              <a:t>КВАЛІФІКАЦІЙНОЇ РОБОТИ МАГІСТРА</a:t>
            </a:r>
            <a:endParaRPr lang="uk-UA" altLang="en-US" sz="2000" u="sng" dirty="0">
              <a:latin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altLang="en-US" sz="2000" i="1" u="sng" dirty="0">
                <a:latin typeface="Times New Roman" panose="02020603050405020304" pitchFamily="18" charset="0"/>
              </a:rPr>
              <a:t>«</a:t>
            </a:r>
            <a:r>
              <a:rPr lang="uk-UA" altLang="en-US" sz="2000" i="1" u="sng" dirty="0"/>
              <a:t>Комп’ютерна система моніторингу енергетичних показників видобувного комбайну вугільної шахти</a:t>
            </a:r>
            <a:r>
              <a:rPr lang="uk-UA" altLang="en-US" sz="2000" i="1" u="sng" dirty="0">
                <a:latin typeface="Times New Roman" panose="02020603050405020304" pitchFamily="18" charset="0"/>
              </a:rPr>
              <a:t>»</a:t>
            </a: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900" i="1" u="sng" dirty="0">
              <a:latin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altLang="en-US" sz="1400" i="1" dirty="0">
                <a:latin typeface="Times New Roman" panose="02020603050405020304" pitchFamily="18" charset="0"/>
              </a:rPr>
              <a:t>освітньо-кваліфікаційний рівень «магістр» </a:t>
            </a: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 «Комп'ютерна інженерія“</a:t>
            </a: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uk-UA" altLang="en-US" sz="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altLang="en-US" sz="1800" i="1" dirty="0">
                <a:latin typeface="Times New Roman" panose="02020603050405020304" pitchFamily="18" charset="0"/>
              </a:rPr>
              <a:t>Виконавець</a:t>
            </a:r>
            <a:r>
              <a:rPr lang="en-US" altLang="en-US" sz="1800" i="1" dirty="0">
                <a:latin typeface="Times New Roman" panose="02020603050405020304" pitchFamily="18" charset="0"/>
              </a:rPr>
              <a:t> </a:t>
            </a:r>
            <a:r>
              <a:rPr lang="uk-UA" altLang="en-US" sz="1800" i="1" dirty="0">
                <a:latin typeface="Times New Roman" panose="02020603050405020304" pitchFamily="18" charset="0"/>
              </a:rPr>
              <a:t>		ст. гр. </a:t>
            </a:r>
            <a:r>
              <a:rPr lang="uk-UA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123м-19-1  	Матлашевський М.М 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altLang="en-US" sz="1800" i="1" dirty="0">
                <a:latin typeface="Times New Roman" panose="02020603050405020304" pitchFamily="18" charset="0"/>
              </a:rPr>
              <a:t>Керівник роботи 				проф. Цвіркун Л.І.</a:t>
            </a:r>
            <a:endParaRPr lang="uk-UA" altLang="en-US" sz="800" i="1" dirty="0">
              <a:latin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altLang="en-US" sz="1800" i="1" dirty="0">
                <a:latin typeface="Times New Roman" panose="02020603050405020304" pitchFamily="18" charset="0"/>
              </a:rPr>
              <a:t>Дніпро</a:t>
            </a: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altLang="en-US" sz="1800" i="1" dirty="0">
                <a:latin typeface="Times New Roman" panose="02020603050405020304" pitchFamily="18" charset="0"/>
              </a:rPr>
              <a:t>2020</a:t>
            </a:r>
            <a:endParaRPr lang="ru-RU" altLang="en-US" sz="1800" i="1" dirty="0">
              <a:latin typeface="Times New Roman" panose="02020603050405020304" pitchFamily="18" charset="0"/>
            </a:endParaRPr>
          </a:p>
        </p:txBody>
      </p:sp>
      <p:pic>
        <p:nvPicPr>
          <p:cNvPr id="4100" name="Picture 5">
            <a:extLst>
              <a:ext uri="{FF2B5EF4-FFF2-40B4-BE49-F238E27FC236}">
                <a16:creationId xmlns:a16="http://schemas.microsoft.com/office/drawing/2014/main" id="{E27C68D9-01CD-43C4-A96A-8D374049C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844675"/>
            <a:ext cx="28860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sz="2400" b="1" dirty="0"/>
              <a:t>Модель системи управління з </a:t>
            </a:r>
            <a:r>
              <a:rPr lang="uk-UA" sz="2400" b="1" dirty="0" err="1"/>
              <a:t>ПД-регулятором</a:t>
            </a:r>
            <a:br>
              <a:rPr lang="uk-UA" sz="2400" b="1" dirty="0"/>
            </a:br>
            <a:r>
              <a:rPr lang="uk-UA" sz="2400" b="1" dirty="0"/>
              <a:t>перевірка на </a:t>
            </a:r>
            <a:r>
              <a:rPr lang="uk-UA" sz="2400" b="1" dirty="0" err="1"/>
              <a:t>робастність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69696" y="44624"/>
            <a:ext cx="73880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9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395973" y="2699161"/>
            <a:ext cx="4352055" cy="317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/>
              <a:t>Результати моделювання</a:t>
            </a:r>
            <a:endParaRPr lang="ru-RU" sz="24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362421" y="858028"/>
            <a:ext cx="4419159" cy="317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700" b="1" dirty="0"/>
              <a:t>Оцінка якості функціонування системи</a:t>
            </a:r>
            <a:endParaRPr lang="ru-RU" sz="17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8688315"/>
                  </p:ext>
                </p:extLst>
              </p:nvPr>
            </p:nvGraphicFramePr>
            <p:xfrm>
              <a:off x="899594" y="1194447"/>
              <a:ext cx="7344813" cy="15053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881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487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6843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843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6843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7238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68439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768439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293355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243386">
                    <a:tc rowSpan="2"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 dirty="0">
                              <a:effectLst/>
                            </a:rPr>
                            <a:t>№</a:t>
                          </a:r>
                          <a:endParaRPr lang="ru-RU" sz="1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 rowSpan="2"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 dirty="0">
                              <a:effectLst/>
                            </a:rPr>
                            <a:t>Назва методу </a:t>
                          </a:r>
                          <a:r>
                            <a:rPr lang="uk-UA" sz="900" b="1" dirty="0" err="1">
                              <a:effectLst/>
                            </a:rPr>
                            <a:t>налашту</a:t>
                          </a:r>
                          <a:r>
                            <a:rPr lang="ru-RU" sz="900" b="1" dirty="0" err="1">
                              <a:effectLst/>
                            </a:rPr>
                            <a:t>ва</a:t>
                          </a:r>
                          <a:r>
                            <a:rPr lang="uk-UA" sz="900" b="1" dirty="0" err="1">
                              <a:effectLst/>
                            </a:rPr>
                            <a:t>ння</a:t>
                          </a:r>
                          <a:endParaRPr lang="ru-RU" sz="1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 dirty="0">
                              <a:effectLst/>
                            </a:rPr>
                            <a:t>Час наростання</a:t>
                          </a:r>
                          <a:endParaRPr lang="ru-RU" sz="1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 dirty="0">
                              <a:effectLst/>
                            </a:rPr>
                            <a:t>Час встановлення</a:t>
                          </a:r>
                          <a:endParaRPr lang="ru-RU" sz="1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 dirty="0" err="1">
                              <a:effectLst/>
                            </a:rPr>
                            <a:t>Перерегулювання</a:t>
                          </a:r>
                          <a:endParaRPr lang="ru-RU" sz="1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 hMerge="1"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 dirty="0">
                              <a:effectLst/>
                            </a:rPr>
                            <a:t>Інтегральна оцінка</a:t>
                          </a:r>
                          <a:endParaRPr lang="ru-RU" sz="1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0751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 dirty="0">
                              <a:effectLst/>
                            </a:rPr>
                            <a:t>%</a:t>
                          </a:r>
                          <a:endParaRPr lang="ru-RU" sz="1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 dirty="0">
                              <a:effectLst/>
                            </a:rPr>
                            <a:t>с</a:t>
                          </a:r>
                          <a:endParaRPr lang="ru-RU" sz="1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 dirty="0">
                              <a:effectLst/>
                            </a:rPr>
                            <a:t>%</a:t>
                          </a:r>
                          <a:endParaRPr lang="ru-RU" sz="1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 dirty="0">
                              <a:effectLst/>
                            </a:rPr>
                            <a:t>с</a:t>
                          </a:r>
                          <a:endParaRPr lang="ru-RU" sz="1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 dirty="0">
                              <a:effectLst/>
                            </a:rPr>
                            <a:t>%</a:t>
                          </a:r>
                          <a:endParaRPr lang="ru-RU" sz="1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 dirty="0">
                              <a:effectLst/>
                            </a:rPr>
                            <a:t> </a:t>
                          </a:r>
                          <a:endParaRPr lang="ru-RU" sz="1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 dirty="0">
                              <a:effectLst/>
                            </a:rPr>
                            <a:t> </a:t>
                          </a:r>
                          <a:endParaRPr lang="ru-RU" sz="1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3827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>
                              <a:effectLst/>
                            </a:rPr>
                            <a:t>1</a:t>
                          </a:r>
                          <a:endParaRPr lang="ru-RU" sz="12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Немає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100,00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0,19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86,41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0,07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2,741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0,069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5,424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3827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>
                              <a:effectLst/>
                            </a:rPr>
                            <a:t>2</a:t>
                          </a:r>
                          <a:endParaRPr lang="ru-RU" sz="12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>
                      <a:txBody>
                        <a:bodyPr/>
                        <a:lstStyle/>
                        <a:p>
                          <a:pPr indent="0"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sz="1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𝑲</m:t>
                                </m:r>
                                <m:r>
                                  <a:rPr lang="uk-UA" sz="1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uk-UA" sz="1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𝟏𝟎</m:t>
                                </m:r>
                                <m:r>
                                  <a:rPr lang="uk-UA" sz="1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100,00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0,19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86,41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0,07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2,346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0,059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5,423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3827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>
                              <a:effectLst/>
                            </a:rPr>
                            <a:t>3</a:t>
                          </a:r>
                          <a:endParaRPr lang="ru-RU" sz="12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>
                      <a:txBody>
                        <a:bodyPr/>
                        <a:lstStyle/>
                        <a:p>
                          <a:pPr indent="0"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b="1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uk-UA" sz="1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Е</m:t>
                                    </m:r>
                                  </m:sub>
                                </m:sSub>
                                <m:r>
                                  <a:rPr lang="uk-UA" sz="1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uk-UA" sz="1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𝟏𝟎</m:t>
                                </m:r>
                                <m:r>
                                  <a:rPr lang="uk-UA" sz="1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100,00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0,19</a:t>
                          </a:r>
                          <a:endParaRPr lang="ru-RU" sz="14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81,17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0,09</a:t>
                          </a:r>
                          <a:endParaRPr lang="ru-RU" sz="14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4,428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0,111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5,438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4340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2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4</a:t>
                          </a:r>
                          <a:endParaRPr lang="ru-RU" sz="1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>
                      <a:txBody>
                        <a:bodyPr/>
                        <a:lstStyle/>
                        <a:p>
                          <a:pPr indent="0" algn="l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b="1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uk-UA" sz="1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uk-UA" sz="1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М</m:t>
                                    </m:r>
                                  </m:sub>
                                </m:sSub>
                                <m:r>
                                  <a:rPr lang="uk-UA" sz="1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uk-UA" sz="1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𝟏𝟎</m:t>
                                </m:r>
                                <m:r>
                                  <a:rPr lang="uk-UA" sz="1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90,48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0,21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73,32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0,12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0,062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0,002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5,268</a:t>
                          </a:r>
                          <a:endParaRPr lang="ru-RU" sz="14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8688315"/>
                  </p:ext>
                </p:extLst>
              </p:nvPr>
            </p:nvGraphicFramePr>
            <p:xfrm>
              <a:off x="899594" y="1194447"/>
              <a:ext cx="7344813" cy="150538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88165"/>
                    <a:gridCol w="1248714"/>
                    <a:gridCol w="768439"/>
                    <a:gridCol w="768439"/>
                    <a:gridCol w="768439"/>
                    <a:gridCol w="672384"/>
                    <a:gridCol w="768439"/>
                    <a:gridCol w="768439"/>
                    <a:gridCol w="1293355"/>
                  </a:tblGrid>
                  <a:tr h="243386">
                    <a:tc rowSpan="2"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 dirty="0">
                              <a:effectLst/>
                            </a:rPr>
                            <a:t>№</a:t>
                          </a:r>
                          <a:endParaRPr lang="ru-RU" sz="1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 rowSpan="2"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 dirty="0">
                              <a:effectLst/>
                            </a:rPr>
                            <a:t>Назва методу </a:t>
                          </a:r>
                          <a:r>
                            <a:rPr lang="uk-UA" sz="900" b="1" dirty="0" err="1" smtClean="0">
                              <a:effectLst/>
                            </a:rPr>
                            <a:t>налашту</a:t>
                          </a:r>
                          <a:r>
                            <a:rPr lang="ru-RU" sz="900" b="1" dirty="0" err="1" smtClean="0">
                              <a:effectLst/>
                            </a:rPr>
                            <a:t>ва</a:t>
                          </a:r>
                          <a:r>
                            <a:rPr lang="uk-UA" sz="900" b="1" dirty="0" err="1" smtClean="0">
                              <a:effectLst/>
                            </a:rPr>
                            <a:t>ння</a:t>
                          </a:r>
                          <a:endParaRPr lang="ru-RU" sz="1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 dirty="0">
                              <a:effectLst/>
                            </a:rPr>
                            <a:t>Час наростання</a:t>
                          </a:r>
                          <a:endParaRPr lang="ru-RU" sz="1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 dirty="0">
                              <a:effectLst/>
                            </a:rPr>
                            <a:t>Час встановлення</a:t>
                          </a:r>
                          <a:endParaRPr lang="ru-RU" sz="1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 dirty="0" err="1" smtClean="0">
                              <a:effectLst/>
                            </a:rPr>
                            <a:t>Перерегулювання</a:t>
                          </a:r>
                          <a:endParaRPr lang="ru-RU" sz="1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 hMerge="1"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 dirty="0">
                              <a:effectLst/>
                            </a:rPr>
                            <a:t>Інтегральна оцінка</a:t>
                          </a:r>
                          <a:endParaRPr lang="ru-RU" sz="1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</a:tr>
                  <a:tr h="13716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 dirty="0">
                              <a:effectLst/>
                            </a:rPr>
                            <a:t>%</a:t>
                          </a:r>
                          <a:endParaRPr lang="ru-RU" sz="1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 dirty="0">
                              <a:effectLst/>
                            </a:rPr>
                            <a:t>с</a:t>
                          </a:r>
                          <a:endParaRPr lang="ru-RU" sz="1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 dirty="0">
                              <a:effectLst/>
                            </a:rPr>
                            <a:t>%</a:t>
                          </a:r>
                          <a:endParaRPr lang="ru-RU" sz="1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 dirty="0">
                              <a:effectLst/>
                            </a:rPr>
                            <a:t>с</a:t>
                          </a:r>
                          <a:endParaRPr lang="ru-RU" sz="1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 dirty="0">
                              <a:effectLst/>
                            </a:rPr>
                            <a:t>%</a:t>
                          </a:r>
                          <a:endParaRPr lang="ru-RU" sz="1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 dirty="0">
                              <a:effectLst/>
                            </a:rPr>
                            <a:t> </a:t>
                          </a:r>
                          <a:endParaRPr lang="ru-RU" sz="1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 dirty="0">
                              <a:effectLst/>
                            </a:rPr>
                            <a:t> </a:t>
                          </a:r>
                          <a:endParaRPr lang="ru-RU" sz="1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</a:tr>
                  <a:tr h="303827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>
                              <a:effectLst/>
                            </a:rPr>
                            <a:t>1</a:t>
                          </a:r>
                          <a:endParaRPr lang="ru-RU" sz="12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Немає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100,00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0,19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86,41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0,07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2,741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0,069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5,424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03827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>
                              <a:effectLst/>
                            </a:rPr>
                            <a:t>2</a:t>
                          </a:r>
                          <a:endParaRPr lang="ru-RU" sz="12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3415" t="-226000" r="-464878" b="-1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100,00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0,19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86,41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0,07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2,346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0,059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5,423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03827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900" b="1">
                              <a:effectLst/>
                            </a:rPr>
                            <a:t>3</a:t>
                          </a:r>
                          <a:endParaRPr lang="ru-RU" sz="12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3415" t="-326000" r="-464878" b="-9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100,00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0,19</a:t>
                          </a:r>
                          <a:endParaRPr lang="ru-RU" sz="14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81,17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0,09</a:t>
                          </a:r>
                          <a:endParaRPr lang="ru-RU" sz="14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4,428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0,111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5,438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336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200" b="1" dirty="0" smtClean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4</a:t>
                          </a:r>
                          <a:endParaRPr lang="ru-RU" sz="12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9321" marR="59321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3415" t="-608571" r="-464878" b="-3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90,48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0,21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73,32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0,12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0,062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0,002</a:t>
                          </a:r>
                          <a:endParaRPr lang="ru-RU" sz="14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uk-UA" sz="1000" b="1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5,268</a:t>
                          </a:r>
                          <a:endParaRPr lang="ru-RU" sz="1400" b="1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950" y="3027600"/>
            <a:ext cx="6766101" cy="367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9565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sz="2400" b="1" dirty="0"/>
              <a:t>Модель системи управління з </a:t>
            </a:r>
            <a:r>
              <a:rPr lang="uk-UA" sz="2400" b="1" dirty="0" err="1"/>
              <a:t>ПД-регулятором</a:t>
            </a:r>
            <a:br>
              <a:rPr lang="uk-UA" sz="2400" b="1" dirty="0"/>
            </a:br>
            <a:r>
              <a:rPr lang="uk-UA" sz="2400" b="1" dirty="0"/>
              <a:t>при наявності збурення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69696" y="44624"/>
            <a:ext cx="73880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10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229" y="1196752"/>
            <a:ext cx="8607543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281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sz="2400" b="1" dirty="0"/>
              <a:t>Моделі системи управління з ПІ та ПІД-регулятором</a:t>
            </a:r>
            <a:br>
              <a:rPr lang="uk-UA" sz="2400" b="1" dirty="0"/>
            </a:br>
            <a:r>
              <a:rPr lang="uk-UA" sz="2400" b="1" dirty="0"/>
              <a:t>при наявності збурення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69696" y="44624"/>
            <a:ext cx="73880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11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707" y="1196752"/>
            <a:ext cx="8606586" cy="46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221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34082"/>
          </a:xfrm>
        </p:spPr>
        <p:txBody>
          <a:bodyPr>
            <a:noAutofit/>
          </a:bodyPr>
          <a:lstStyle/>
          <a:p>
            <a:r>
              <a:rPr lang="uk-UA" sz="2400" b="1" dirty="0"/>
              <a:t>Наукове положення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69696" y="44624"/>
            <a:ext cx="73880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12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00" y="1412776"/>
            <a:ext cx="777240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000" algn="just">
              <a:lnSpc>
                <a:spcPct val="150000"/>
              </a:lnSpc>
            </a:pPr>
            <a:r>
              <a:rPr lang="uk-UA" sz="2000" dirty="0"/>
              <a:t>При керуванні швидкістю очисного комбайна на етапах зміни уставки повинен використовуватися ПД - регулятор, який дає найкращий результат за швидкодією, а на етапах стабілізації швидкості та компенсації збурень повинен використовуватися ПІД-регулятор, який дає найкращий результат за точністю. Перемикання між регуляторами повинно виконуватися </a:t>
            </a:r>
            <a:r>
              <a:rPr lang="uk-UA" sz="2000" dirty="0" err="1"/>
              <a:t>безударно</a:t>
            </a:r>
            <a:r>
              <a:rPr lang="uk-UA" sz="2000" dirty="0"/>
              <a:t>, таким чином щоб інтегруюча та диференційна складові дорівнювали нулю.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09044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2400" b="1" dirty="0"/>
              <a:t>Модель системи управління з комбінованим регулятором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69696" y="44624"/>
            <a:ext cx="73880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13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57200" y="836712"/>
            <a:ext cx="8229600" cy="317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/>
              <a:t>Модель системи управління</a:t>
            </a:r>
            <a:endParaRPr lang="ru-RU" sz="2400" b="1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93274" y="2779923"/>
            <a:ext cx="4352055" cy="317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/>
              <a:t>Результати моделювання</a:t>
            </a:r>
            <a:endParaRPr lang="ru-RU" sz="24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545329" y="2779923"/>
            <a:ext cx="4419159" cy="317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700" b="1" dirty="0"/>
              <a:t>Оцінка якості функціонування системи</a:t>
            </a:r>
            <a:endParaRPr lang="ru-RU" sz="1700" b="1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415728"/>
              </p:ext>
            </p:extLst>
          </p:nvPr>
        </p:nvGraphicFramePr>
        <p:xfrm>
          <a:off x="5018221" y="3140968"/>
          <a:ext cx="3473374" cy="766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5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1480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Час наростання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Час встановлення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dirty="0" err="1">
                          <a:effectLst/>
                        </a:rPr>
                        <a:t>Перерегу-лювання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Інтегральна оцінка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14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10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0,19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99,50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0,02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0,4827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0,01207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5,401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353" y="1153753"/>
            <a:ext cx="7727294" cy="1626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2"/>
          <a:stretch/>
        </p:blipFill>
        <p:spPr bwMode="auto">
          <a:xfrm>
            <a:off x="652405" y="3096964"/>
            <a:ext cx="3732317" cy="3406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1799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2400" b="1" dirty="0"/>
              <a:t>Модель системи управління з комбінованим регулятором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69696" y="44624"/>
            <a:ext cx="73880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14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57200" y="836712"/>
            <a:ext cx="8229600" cy="317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/>
              <a:t>Модель системи управління</a:t>
            </a:r>
            <a:endParaRPr lang="ru-RU" sz="2400" b="1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86393" y="2779923"/>
            <a:ext cx="8771214" cy="317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/>
              <a:t>Результати моделювання</a:t>
            </a:r>
            <a:endParaRPr lang="ru-RU" sz="2400" b="1" dirty="0"/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353" y="1153753"/>
            <a:ext cx="7727294" cy="1626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6"/>
          <a:stretch/>
        </p:blipFill>
        <p:spPr bwMode="auto">
          <a:xfrm>
            <a:off x="539552" y="3096964"/>
            <a:ext cx="4289674" cy="3388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5" r="17995"/>
          <a:stretch/>
        </p:blipFill>
        <p:spPr bwMode="auto">
          <a:xfrm>
            <a:off x="4973837" y="3096964"/>
            <a:ext cx="3712964" cy="3404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3464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2400" b="1" dirty="0"/>
              <a:t>Модель комбінованого регулятора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69696" y="44624"/>
            <a:ext cx="73880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15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128" y="1268760"/>
            <a:ext cx="8830056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9850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2400" b="1" dirty="0"/>
              <a:t>Моделі регуляторів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69696" y="44624"/>
            <a:ext cx="73880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16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80686" y="836712"/>
            <a:ext cx="8229600" cy="317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/>
              <a:t>Модель </a:t>
            </a:r>
            <a:r>
              <a:rPr lang="uk-UA" sz="2400" b="1" dirty="0" err="1"/>
              <a:t>ПД-регулятора</a:t>
            </a:r>
            <a:endParaRPr lang="ru-RU" sz="2400" b="1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934" y="1153753"/>
            <a:ext cx="8845785" cy="1627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9500" y="3114742"/>
            <a:ext cx="8229600" cy="317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/>
              <a:t>Модель ПІД-регулятора</a:t>
            </a:r>
            <a:endParaRPr lang="ru-RU" sz="2400" b="1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601" y="3431783"/>
            <a:ext cx="8861458" cy="2563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6247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16044"/>
            <a:ext cx="4176464" cy="23492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031" y="135022"/>
            <a:ext cx="8229600" cy="634082"/>
          </a:xfrm>
        </p:spPr>
        <p:txBody>
          <a:bodyPr>
            <a:normAutofit/>
          </a:bodyPr>
          <a:lstStyle/>
          <a:p>
            <a:r>
              <a:rPr lang="uk-UA" sz="2400" b="1" dirty="0"/>
              <a:t>Людино-машинний інтерфейс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69696" y="44624"/>
            <a:ext cx="73880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17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0" y="910070"/>
            <a:ext cx="4163512" cy="2341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638" y="910070"/>
            <a:ext cx="4160826" cy="23404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37" y="3791716"/>
            <a:ext cx="4219711" cy="23735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19"/>
          <a:stretch/>
        </p:blipFill>
        <p:spPr>
          <a:xfrm>
            <a:off x="4659646" y="5135657"/>
            <a:ext cx="4142661" cy="96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58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34082"/>
          </a:xfrm>
        </p:spPr>
        <p:txBody>
          <a:bodyPr>
            <a:noAutofit/>
          </a:bodyPr>
          <a:lstStyle/>
          <a:p>
            <a:r>
              <a:rPr lang="ru-RU" sz="2400" b="1"/>
              <a:t>Висновки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69696" y="44624"/>
            <a:ext cx="73880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18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00" y="908720"/>
            <a:ext cx="7772400" cy="5616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000" algn="just"/>
            <a:r>
              <a:rPr lang="uk-UA" sz="2000" b="1" dirty="0"/>
              <a:t>В рамках дипломної роботи розроблена аналітична модель об'єкта управління. На підставі отриманої моделі розроблена модель системи управління з використанням комбінованого регулятора який реалізує </a:t>
            </a:r>
            <a:r>
              <a:rPr lang="uk-UA" sz="2000" b="1" dirty="0" err="1"/>
              <a:t>безударне</a:t>
            </a:r>
            <a:r>
              <a:rPr lang="uk-UA" sz="2000" b="1" dirty="0"/>
              <a:t> перемикання між ПД та ПІД-регуляторами.</a:t>
            </a:r>
          </a:p>
          <a:p>
            <a:pPr indent="450000" algn="just"/>
            <a:endParaRPr lang="uk-UA" sz="2000" b="1" dirty="0"/>
          </a:p>
          <a:p>
            <a:pPr indent="450000" algn="just"/>
            <a:r>
              <a:rPr lang="uk-UA" sz="2000" b="1" dirty="0"/>
              <a:t>На базі безперервних моделей об'єкта управління та регулятора розроблено їх цифрові моделі, які були використані при розробці програмного забезпечення системи управління для програмного програмованого логічного контролера </a:t>
            </a:r>
            <a:r>
              <a:rPr lang="en-US" sz="2000" b="1" dirty="0"/>
              <a:t>zenon Logic</a:t>
            </a:r>
            <a:r>
              <a:rPr lang="uk-UA" sz="2000" b="1" dirty="0"/>
              <a:t>.</a:t>
            </a:r>
          </a:p>
          <a:p>
            <a:pPr indent="450000" algn="just"/>
            <a:endParaRPr lang="uk-UA" sz="2000" b="1" dirty="0"/>
          </a:p>
          <a:p>
            <a:pPr indent="450000" algn="just"/>
            <a:r>
              <a:rPr lang="uk-UA" sz="2000" b="1" dirty="0"/>
              <a:t>В </a:t>
            </a:r>
            <a:r>
              <a:rPr lang="en-US" sz="2000" b="1" dirty="0"/>
              <a:t>SCADA </a:t>
            </a:r>
            <a:r>
              <a:rPr lang="uk-UA" sz="2000" b="1" dirty="0"/>
              <a:t>системі </a:t>
            </a:r>
            <a:r>
              <a:rPr lang="en-US" sz="2000" b="1" dirty="0"/>
              <a:t>zenon </a:t>
            </a:r>
            <a:r>
              <a:rPr lang="uk-UA" sz="2000" b="1" dirty="0"/>
              <a:t>розроблено програмне забезпечення людино-машинного інтерфейсу перевірка функціонування якого виконано за допомогою програмного забезпечення системи управління.</a:t>
            </a:r>
          </a:p>
        </p:txBody>
      </p:sp>
    </p:spTree>
    <p:extLst>
      <p:ext uri="{BB962C8B-B14F-4D97-AF65-F5344CB8AC3E}">
        <p14:creationId xmlns:p14="http://schemas.microsoft.com/office/powerpoint/2010/main" val="316003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12" y="188640"/>
            <a:ext cx="8229600" cy="634082"/>
          </a:xfrm>
        </p:spPr>
        <p:txBody>
          <a:bodyPr>
            <a:normAutofit/>
          </a:bodyPr>
          <a:lstStyle/>
          <a:p>
            <a:r>
              <a:rPr lang="uk-UA" sz="2400" b="1" dirty="0"/>
              <a:t>Технологічна схема процесу видобутку вугілля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69696" y="44624"/>
            <a:ext cx="73880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1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18" y="1052736"/>
            <a:ext cx="8911325" cy="51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642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6552728"/>
          </a:xfrm>
        </p:spPr>
        <p:txBody>
          <a:bodyPr>
            <a:noAutofit/>
          </a:bodyPr>
          <a:lstStyle/>
          <a:p>
            <a:r>
              <a:rPr lang="uk-UA" sz="6000" b="1" dirty="0"/>
              <a:t>Дякую за увагу!</a:t>
            </a:r>
            <a:endParaRPr lang="uk-UA" sz="6000" b="1" i="1" dirty="0"/>
          </a:p>
        </p:txBody>
      </p:sp>
    </p:spTree>
    <p:extLst>
      <p:ext uri="{BB962C8B-B14F-4D97-AF65-F5344CB8AC3E}">
        <p14:creationId xmlns:p14="http://schemas.microsoft.com/office/powerpoint/2010/main" val="148646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2400" b="1" dirty="0"/>
              <a:t>Об'єкт та мета дослідження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69696" y="44624"/>
            <a:ext cx="73880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196752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400" dirty="0"/>
              <a:t>	Об'єкт дослідження: система управління швидкістю очисного комбайна вугільної шахти.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	Мета дослідження: розробка системи управління швидкістю очисного комбайна вугільної шахти.</a:t>
            </a:r>
            <a:endParaRPr lang="ru-RU" sz="2400" dirty="0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801230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123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996"/>
            <a:ext cx="8229600" cy="634082"/>
          </a:xfrm>
        </p:spPr>
        <p:txBody>
          <a:bodyPr>
            <a:normAutofit/>
          </a:bodyPr>
          <a:lstStyle/>
          <a:p>
            <a:r>
              <a:rPr lang="uk-UA" sz="2400" b="1" dirty="0"/>
              <a:t>Модель об'єкта управління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69696" y="44624"/>
            <a:ext cx="73880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3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7"/>
          <a:stretch/>
        </p:blipFill>
        <p:spPr bwMode="auto">
          <a:xfrm>
            <a:off x="296947" y="2038471"/>
            <a:ext cx="8550106" cy="1102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214981"/>
              </p:ext>
            </p:extLst>
          </p:nvPr>
        </p:nvGraphicFramePr>
        <p:xfrm>
          <a:off x="457201" y="1131848"/>
          <a:ext cx="8229598" cy="568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6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6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63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63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63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327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Потужність, кВт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Частота обертання, </a:t>
                      </a:r>
                      <a:r>
                        <a:rPr lang="uk-UA" sz="800" dirty="0" err="1">
                          <a:effectLst/>
                        </a:rPr>
                        <a:t>об/хв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Напруга, В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Сила струму, А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</a:rPr>
                        <a:t>КПД, %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cosφ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</a:t>
                      </a:r>
                      <a:r>
                        <a:rPr lang="ru-RU" sz="800" dirty="0">
                          <a:effectLst/>
                        </a:rPr>
                        <a:t>п/</a:t>
                      </a:r>
                      <a:r>
                        <a:rPr lang="ru-RU" sz="800" dirty="0" err="1">
                          <a:effectLst/>
                        </a:rPr>
                        <a:t>Мн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I</a:t>
                      </a:r>
                      <a:r>
                        <a:rPr lang="uk-UA" sz="800" dirty="0">
                          <a:effectLst/>
                        </a:rPr>
                        <a:t>п/</a:t>
                      </a:r>
                      <a:r>
                        <a:rPr lang="en-US" sz="800" dirty="0">
                          <a:effectLst/>
                        </a:rPr>
                        <a:t>I</a:t>
                      </a:r>
                      <a:r>
                        <a:rPr lang="ru-RU" sz="800" dirty="0">
                          <a:effectLst/>
                        </a:rPr>
                        <a:t>н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J, </a:t>
                      </a:r>
                      <a:r>
                        <a:rPr lang="ru-RU" sz="800" dirty="0">
                          <a:effectLst/>
                        </a:rPr>
                        <a:t>кг*м</a:t>
                      </a:r>
                      <a:r>
                        <a:rPr lang="ru-RU" sz="800" baseline="300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55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1000 (980)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380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104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800">
                          <a:effectLst/>
                        </a:rPr>
                        <a:t>92.8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0.86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2.1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7.0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1.48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457200" y="778086"/>
            <a:ext cx="8229600" cy="317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/>
              <a:t>Параметри двигунів подачі очисного комбайна</a:t>
            </a:r>
            <a:endParaRPr lang="ru-RU" sz="24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1772816"/>
            <a:ext cx="8229600" cy="317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/>
              <a:t>Модель об</a:t>
            </a:r>
            <a:r>
              <a:rPr lang="en-US" sz="2400" b="1" dirty="0"/>
              <a:t>’</a:t>
            </a:r>
            <a:r>
              <a:rPr lang="uk-UA" sz="2400" b="1" dirty="0" err="1"/>
              <a:t>єкта</a:t>
            </a:r>
            <a:r>
              <a:rPr lang="uk-UA" sz="2400" b="1" dirty="0"/>
              <a:t> управління</a:t>
            </a:r>
            <a:endParaRPr lang="ru-RU" sz="24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9945" y="3239210"/>
            <a:ext cx="4352055" cy="317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/>
              <a:t>Результати моделювання</a:t>
            </a:r>
            <a:endParaRPr lang="ru-RU" sz="2400" b="1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459997" y="3257169"/>
            <a:ext cx="4419159" cy="531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700" b="1" dirty="0"/>
              <a:t>Діапазони зміни основних показників</a:t>
            </a:r>
          </a:p>
          <a:p>
            <a:r>
              <a:rPr lang="uk-UA" sz="1700" b="1" dirty="0"/>
              <a:t>перехідного процесу</a:t>
            </a:r>
            <a:endParaRPr lang="ru-RU" sz="1700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100384"/>
              </p:ext>
            </p:extLst>
          </p:nvPr>
        </p:nvGraphicFramePr>
        <p:xfrm>
          <a:off x="4518730" y="3933056"/>
          <a:ext cx="4301692" cy="934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2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4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8002"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Час наростання,  с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Час встановлення, с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dirty="0" err="1">
                          <a:effectLst/>
                        </a:rPr>
                        <a:t>Перерегулювання</a:t>
                      </a:r>
                      <a:r>
                        <a:rPr lang="uk-UA" sz="900" dirty="0">
                          <a:effectLst/>
                        </a:rPr>
                        <a:t>, %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76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Мін.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321" marR="59321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Макс.</a:t>
                      </a:r>
                      <a:endParaRPr lang="ru-RU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Мін.</a:t>
                      </a:r>
                      <a:endParaRPr lang="ru-RU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Макс.</a:t>
                      </a:r>
                      <a:endParaRPr lang="ru-RU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321" marR="5932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142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0,19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321" marR="59321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0,40</a:t>
                      </a:r>
                      <a:endParaRPr lang="ru-RU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  <a:endParaRPr lang="ru-RU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0,46</a:t>
                      </a:r>
                      <a:endParaRPr lang="ru-RU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321" marR="5932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8"/>
          <a:stretch/>
        </p:blipFill>
        <p:spPr bwMode="auto">
          <a:xfrm>
            <a:off x="433489" y="3933056"/>
            <a:ext cx="3871625" cy="2650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4195153" y="4966209"/>
            <a:ext cx="4948847" cy="317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700" b="1" dirty="0"/>
              <a:t>Вимоги до функціонування системи управління</a:t>
            </a:r>
            <a:endParaRPr lang="ru-RU" sz="1700" b="1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459997" y="5316383"/>
            <a:ext cx="4419159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1400" b="1" dirty="0"/>
              <a:t>1.Максимальна швидкодія (час наростання повинен прагнути до мінімального значення).</a:t>
            </a:r>
          </a:p>
          <a:p>
            <a:pPr algn="just"/>
            <a:r>
              <a:rPr lang="uk-UA" sz="1400" b="1" dirty="0"/>
              <a:t>2.Перехідний процес повинен бути монотонним.</a:t>
            </a:r>
          </a:p>
          <a:p>
            <a:pPr algn="just"/>
            <a:r>
              <a:rPr lang="uk-UA" sz="1400" b="1" dirty="0"/>
              <a:t>3.Час встановлення повинен прагнути до мінімального значення.</a:t>
            </a:r>
          </a:p>
          <a:p>
            <a:pPr algn="just"/>
            <a:r>
              <a:rPr lang="uk-UA" sz="1400" b="1" dirty="0"/>
              <a:t>4. Перерегулювання  не повинно перевищувати 5 %.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178183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2400" b="1" dirty="0"/>
              <a:t>Модель системи управління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69696" y="44624"/>
            <a:ext cx="73880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4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439" y="1268760"/>
            <a:ext cx="8729123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362421" y="858028"/>
            <a:ext cx="4419159" cy="317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700" b="1" dirty="0"/>
              <a:t>Модель системи управління</a:t>
            </a:r>
            <a:endParaRPr lang="ru-RU" sz="17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362421" y="3140968"/>
            <a:ext cx="4419159" cy="317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700" b="1" dirty="0"/>
              <a:t>Типи регуляторів</a:t>
            </a:r>
            <a:endParaRPr lang="ru-RU" sz="1700" b="1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87524" y="3581619"/>
            <a:ext cx="8568952" cy="1071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AutoNum type="arabicPeriod"/>
            </a:pPr>
            <a:r>
              <a:rPr lang="uk-UA" sz="1700" b="1" dirty="0"/>
              <a:t>Пропорційний регулятор (П)</a:t>
            </a:r>
          </a:p>
          <a:p>
            <a:pPr marL="342900" indent="-342900" algn="just">
              <a:buAutoNum type="arabicPeriod"/>
            </a:pPr>
            <a:r>
              <a:rPr lang="uk-UA" sz="1700" b="1" dirty="0"/>
              <a:t>Пропорційно-інтегруючий регулятор (ПІ)</a:t>
            </a:r>
          </a:p>
          <a:p>
            <a:pPr marL="342900" indent="-342900" algn="just">
              <a:buAutoNum type="arabicPeriod"/>
            </a:pPr>
            <a:r>
              <a:rPr lang="uk-UA" sz="1700" b="1" dirty="0"/>
              <a:t>Пропорційно-інтегрально-диференційний регулятор (ПІД)</a:t>
            </a:r>
          </a:p>
          <a:p>
            <a:pPr marL="342900" indent="-342900" algn="just">
              <a:buAutoNum type="arabicPeriod"/>
            </a:pPr>
            <a:r>
              <a:rPr lang="uk-UA" sz="1700" b="1" dirty="0"/>
              <a:t>Пропорційно-диференційний регулятор (ПД)</a:t>
            </a:r>
            <a:endParaRPr lang="ru-RU" sz="1700" b="1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362421" y="4797152"/>
            <a:ext cx="4419159" cy="317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700" b="1" dirty="0"/>
              <a:t>Методи обчислення параметрів регуляторів</a:t>
            </a:r>
            <a:endParaRPr lang="ru-RU" sz="1700" b="1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87524" y="5237803"/>
            <a:ext cx="8568952" cy="1071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AutoNum type="arabicPeriod"/>
            </a:pPr>
            <a:r>
              <a:rPr lang="uk-UA" sz="1700" b="1" dirty="0"/>
              <a:t>Метод </a:t>
            </a:r>
            <a:r>
              <a:rPr lang="uk-UA" sz="1700" b="1" dirty="0" err="1"/>
              <a:t>Зіглера-Нікольса</a:t>
            </a:r>
            <a:endParaRPr lang="uk-UA" sz="1700" b="1" dirty="0"/>
          </a:p>
          <a:p>
            <a:pPr marL="342900" indent="-342900" algn="just">
              <a:buAutoNum type="arabicPeriod"/>
            </a:pPr>
            <a:r>
              <a:rPr lang="uk-UA" sz="1700" b="1" dirty="0"/>
              <a:t>Метод </a:t>
            </a:r>
            <a:r>
              <a:rPr lang="en-US" sz="1700" b="1" dirty="0"/>
              <a:t>AMIGO</a:t>
            </a:r>
            <a:endParaRPr lang="uk-UA" sz="1700" b="1" dirty="0"/>
          </a:p>
          <a:p>
            <a:pPr marL="342900" indent="-342900" algn="just">
              <a:buAutoNum type="arabicPeriod"/>
            </a:pPr>
            <a:r>
              <a:rPr lang="uk-UA" sz="1700" b="1" dirty="0" err="1"/>
              <a:t>Робастний</a:t>
            </a:r>
            <a:r>
              <a:rPr lang="uk-UA" sz="1700" b="1" dirty="0"/>
              <a:t> метод</a:t>
            </a:r>
          </a:p>
          <a:p>
            <a:pPr marL="342900" indent="-342900" algn="just">
              <a:buAutoNum type="arabicPeriod"/>
            </a:pPr>
            <a:endParaRPr lang="uk-UA" sz="1700" b="1" dirty="0" err="1"/>
          </a:p>
        </p:txBody>
      </p:sp>
    </p:spTree>
    <p:extLst>
      <p:ext uri="{BB962C8B-B14F-4D97-AF65-F5344CB8AC3E}">
        <p14:creationId xmlns:p14="http://schemas.microsoft.com/office/powerpoint/2010/main" val="1240927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2400" b="1" dirty="0"/>
              <a:t>Модель системи управління з П - регулятором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69696" y="44624"/>
            <a:ext cx="73880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5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395973" y="2699161"/>
            <a:ext cx="4352055" cy="317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/>
              <a:t>Результати моделювання</a:t>
            </a:r>
            <a:endParaRPr lang="ru-RU" sz="24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362421" y="858028"/>
            <a:ext cx="4419159" cy="317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700" b="1" dirty="0"/>
              <a:t>Оцінка якості функціонування системи</a:t>
            </a:r>
            <a:endParaRPr lang="ru-RU" sz="1700" b="1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991341"/>
              </p:ext>
            </p:extLst>
          </p:nvPr>
        </p:nvGraphicFramePr>
        <p:xfrm>
          <a:off x="899594" y="1201485"/>
          <a:ext cx="7344813" cy="1448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2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4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4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33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6461"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Назва методу </a:t>
                      </a:r>
                      <a:r>
                        <a:rPr lang="uk-UA" sz="900" b="1" dirty="0" err="1">
                          <a:effectLst/>
                        </a:rPr>
                        <a:t>налашту</a:t>
                      </a:r>
                      <a:r>
                        <a:rPr lang="ru-RU" sz="900" b="1" dirty="0" err="1">
                          <a:effectLst/>
                        </a:rPr>
                        <a:t>ва</a:t>
                      </a:r>
                      <a:r>
                        <a:rPr lang="uk-UA" sz="900" b="1" dirty="0" err="1">
                          <a:effectLst/>
                        </a:rPr>
                        <a:t>ння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Час наростання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Час встановлення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Перерегулювання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Інтегральна оцінка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с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с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11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Метод </a:t>
                      </a:r>
                      <a:r>
                        <a:rPr lang="uk-UA" sz="900" b="1" dirty="0" err="1">
                          <a:effectLst/>
                        </a:rPr>
                        <a:t>Зіглера-Нікольса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100,00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0,19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36,66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0,26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10,440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0,261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5,489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11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AMIGO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66,67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0,26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70,70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0,13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0,150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0,003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5,114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11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uk-UA" sz="900" b="1" dirty="0" err="1">
                          <a:effectLst/>
                        </a:rPr>
                        <a:t>Робастний</a:t>
                      </a:r>
                      <a:r>
                        <a:rPr lang="uk-UA" sz="900" b="1" dirty="0">
                          <a:effectLst/>
                        </a:rPr>
                        <a:t> метод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66,67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0,26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70,70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0,13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0,150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0,003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5,114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1"/>
          <a:stretch/>
        </p:blipFill>
        <p:spPr bwMode="auto">
          <a:xfrm>
            <a:off x="1188950" y="3031683"/>
            <a:ext cx="6766101" cy="3680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4725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2400" b="1" dirty="0"/>
              <a:t>Модель системи управління з ПІ-регулятором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69696" y="44624"/>
            <a:ext cx="73880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6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395973" y="2699161"/>
            <a:ext cx="4352055" cy="317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/>
              <a:t>Результати моделювання</a:t>
            </a:r>
            <a:endParaRPr lang="ru-RU" sz="24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362421" y="858028"/>
            <a:ext cx="4419159" cy="317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700" b="1" dirty="0"/>
              <a:t>Оцінка якості функціонування системи</a:t>
            </a:r>
            <a:endParaRPr lang="ru-RU" sz="1700" b="1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59071"/>
              </p:ext>
            </p:extLst>
          </p:nvPr>
        </p:nvGraphicFramePr>
        <p:xfrm>
          <a:off x="899594" y="1201485"/>
          <a:ext cx="7344813" cy="1448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2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4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4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33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6461"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№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Назва методу </a:t>
                      </a:r>
                      <a:r>
                        <a:rPr lang="uk-UA" sz="900" b="1" dirty="0" err="1">
                          <a:effectLst/>
                        </a:rPr>
                        <a:t>налашту</a:t>
                      </a:r>
                      <a:r>
                        <a:rPr lang="ru-RU" sz="900" b="1" dirty="0" err="1">
                          <a:effectLst/>
                        </a:rPr>
                        <a:t>ва</a:t>
                      </a:r>
                      <a:r>
                        <a:rPr lang="uk-UA" sz="900" b="1" dirty="0" err="1">
                          <a:effectLst/>
                        </a:rPr>
                        <a:t>ння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Час наростання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Час встановлення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 err="1">
                          <a:effectLst/>
                        </a:rPr>
                        <a:t>Перерегулювання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Інтегральна оцінка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с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с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11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Метод </a:t>
                      </a:r>
                      <a:r>
                        <a:rPr lang="uk-UA" sz="900" b="1" dirty="0" err="1">
                          <a:effectLst/>
                        </a:rPr>
                        <a:t>Зіглера-Нікольса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100,00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0,19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71,340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1,784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7,112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11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AMIGO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95,24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0,20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20,470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0,512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6,607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11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uk-UA" sz="900" b="1" dirty="0" err="1">
                          <a:effectLst/>
                        </a:rPr>
                        <a:t>Робастний</a:t>
                      </a:r>
                      <a:r>
                        <a:rPr lang="uk-UA" sz="900" b="1" dirty="0">
                          <a:effectLst/>
                        </a:rPr>
                        <a:t> метод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100,00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0,19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7,694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0,192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5,652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950" y="3026919"/>
            <a:ext cx="6766101" cy="367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3004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2400" b="1" dirty="0"/>
              <a:t>Модель системи управління з ПІД-регулятором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69696" y="44624"/>
            <a:ext cx="73880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7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395973" y="2699161"/>
            <a:ext cx="4352055" cy="317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/>
              <a:t>Результати моделювання</a:t>
            </a:r>
            <a:endParaRPr lang="ru-RU" sz="24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362421" y="858028"/>
            <a:ext cx="4419159" cy="317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700" b="1" dirty="0"/>
              <a:t>Оцінка якості функціонування системи</a:t>
            </a:r>
            <a:endParaRPr lang="ru-RU" sz="1700" b="1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918690"/>
              </p:ext>
            </p:extLst>
          </p:nvPr>
        </p:nvGraphicFramePr>
        <p:xfrm>
          <a:off x="899594" y="1201485"/>
          <a:ext cx="7344813" cy="1448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2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4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4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33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6461"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№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Назва методу </a:t>
                      </a:r>
                      <a:r>
                        <a:rPr lang="uk-UA" sz="900" b="1" dirty="0" err="1">
                          <a:effectLst/>
                        </a:rPr>
                        <a:t>налашту</a:t>
                      </a:r>
                      <a:r>
                        <a:rPr lang="ru-RU" sz="900" b="1" dirty="0" err="1">
                          <a:effectLst/>
                        </a:rPr>
                        <a:t>ва</a:t>
                      </a:r>
                      <a:r>
                        <a:rPr lang="uk-UA" sz="900" b="1" dirty="0" err="1">
                          <a:effectLst/>
                        </a:rPr>
                        <a:t>ння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Час наростання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Час встановлення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 err="1">
                          <a:effectLst/>
                        </a:rPr>
                        <a:t>Перерегулювання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Інтегральна оцінка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с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с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11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</a:rPr>
                        <a:t>Метод Зіглера-Нікольса</a:t>
                      </a:r>
                      <a:endParaRPr lang="ru-RU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0,19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79,54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1,988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7,276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11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</a:rPr>
                        <a:t>AMIGO</a:t>
                      </a:r>
                      <a:endParaRPr lang="ru-RU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1,141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11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uk-UA" sz="900" b="1" dirty="0" err="1">
                          <a:effectLst/>
                        </a:rPr>
                        <a:t>Робасний</a:t>
                      </a:r>
                      <a:r>
                        <a:rPr lang="uk-UA" sz="900" b="1" dirty="0">
                          <a:effectLst/>
                        </a:rPr>
                        <a:t> метод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0,19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5,788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0,014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5,761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950" y="3027600"/>
            <a:ext cx="6766101" cy="367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9039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2400" b="1" dirty="0"/>
              <a:t>Модель системи управління з </a:t>
            </a:r>
            <a:r>
              <a:rPr lang="uk-UA" sz="2400" b="1" dirty="0" err="1"/>
              <a:t>ПД-регулятором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69696" y="44624"/>
            <a:ext cx="73880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8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395973" y="2132856"/>
            <a:ext cx="4352055" cy="317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/>
              <a:t>Результати моделювання</a:t>
            </a:r>
            <a:endParaRPr lang="ru-RU" sz="24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362421" y="858028"/>
            <a:ext cx="4419159" cy="317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1700" b="1" dirty="0"/>
              <a:t>Оцінка якості функціонування системи</a:t>
            </a:r>
            <a:endParaRPr lang="ru-RU" sz="1700" b="1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597423"/>
              </p:ext>
            </p:extLst>
          </p:nvPr>
        </p:nvGraphicFramePr>
        <p:xfrm>
          <a:off x="899594" y="1201485"/>
          <a:ext cx="7344813" cy="758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2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4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4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33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6461"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№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Назва методу </a:t>
                      </a:r>
                      <a:r>
                        <a:rPr lang="uk-UA" sz="900" b="1" dirty="0" err="1">
                          <a:effectLst/>
                        </a:rPr>
                        <a:t>налашту</a:t>
                      </a:r>
                      <a:r>
                        <a:rPr lang="ru-RU" sz="900" b="1" dirty="0" err="1">
                          <a:effectLst/>
                        </a:rPr>
                        <a:t>ва</a:t>
                      </a:r>
                      <a:r>
                        <a:rPr lang="uk-UA" sz="900" b="1" dirty="0" err="1">
                          <a:effectLst/>
                        </a:rPr>
                        <a:t>ння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Час наростання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Час встановлення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dirty="0" err="1">
                          <a:effectLst/>
                        </a:rPr>
                        <a:t>Перерегулювання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Інтегральна оцінка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с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с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11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9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21" marR="59321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uk-UA" sz="9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Робастний</a:t>
                      </a:r>
                      <a:r>
                        <a:rPr lang="uk-UA" sz="9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метод</a:t>
                      </a:r>
                      <a:endParaRPr lang="ru-RU" sz="9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0,19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83,79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0,08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3,597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0,08991</a:t>
                      </a:r>
                      <a:endParaRPr lang="ru-RU" sz="14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5,431</a:t>
                      </a:r>
                      <a:endParaRPr lang="ru-RU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950" y="2492896"/>
            <a:ext cx="6766101" cy="367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4516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830</Words>
  <Application>Microsoft Office PowerPoint</Application>
  <PresentationFormat>Экран (4:3)</PresentationFormat>
  <Paragraphs>334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Тема Office</vt:lpstr>
      <vt:lpstr>МІНІСТЕРСТВО ОСВІТИ I НАУКИ УКРАЇНИ НАЦІОНАЛЬНИЙ ТЕХНІЧНИЙ УНІВЕРСИТЕТ “ДНІПРОВСЬКА ПОЛІТЕХНІКА” КАФЕДРА ІНФОРМАЦІЙНИХ ТЕХНОЛОГІЙ та комп’ютерної інженерії</vt:lpstr>
      <vt:lpstr>Технологічна схема процесу видобутку вугілля</vt:lpstr>
      <vt:lpstr>Об'єкт та мета дослідження</vt:lpstr>
      <vt:lpstr>Модель об'єкта управління</vt:lpstr>
      <vt:lpstr>Модель системи управління</vt:lpstr>
      <vt:lpstr>Модель системи управління з П - регулятором</vt:lpstr>
      <vt:lpstr>Модель системи управління з ПІ-регулятором</vt:lpstr>
      <vt:lpstr>Модель системи управління з ПІД-регулятором</vt:lpstr>
      <vt:lpstr>Модель системи управління з ПД-регулятором</vt:lpstr>
      <vt:lpstr>Модель системи управління з ПД-регулятором перевірка на робастність</vt:lpstr>
      <vt:lpstr>Модель системи управління з ПД-регулятором при наявності збурення</vt:lpstr>
      <vt:lpstr>Моделі системи управління з ПІ та ПІД-регулятором при наявності збурення</vt:lpstr>
      <vt:lpstr>Наукове положення</vt:lpstr>
      <vt:lpstr>Модель системи управління з комбінованим регулятором</vt:lpstr>
      <vt:lpstr>Модель системи управління з комбінованим регулятором</vt:lpstr>
      <vt:lpstr>Модель комбінованого регулятора</vt:lpstr>
      <vt:lpstr>Моделі регуляторів</vt:lpstr>
      <vt:lpstr>Людино-машинний інтерфейс</vt:lpstr>
      <vt:lpstr>Висновки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Міністерство освіти і науки України Вищий навчальний заклад  «Національний гірничий університет»  Інститут електроенергетики Факультет інформаційних технологій Кафедра автоматизації та комп'ютерних систем  дипломний проект бакалавра  на тему: Автоматизована система керування температурою гарячого дуття доменної печі на основі її фізичної моделі</dc:title>
  <dc:creator>Windows User</dc:creator>
  <cp:lastModifiedBy>Vladimir Nadtochiy</cp:lastModifiedBy>
  <cp:revision>176</cp:revision>
  <dcterms:created xsi:type="dcterms:W3CDTF">2016-06-10T09:42:09Z</dcterms:created>
  <dcterms:modified xsi:type="dcterms:W3CDTF">2020-12-10T13:38:01Z</dcterms:modified>
</cp:coreProperties>
</file>