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1;&#1054;&#1061;\Desktop\&#1051;&#1080;&#1089;&#1090;%20Microsoft%20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1;&#1054;&#1061;\Desktop\&#1051;&#1080;&#1089;&#1090;%20Microsoft%20Exc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Pn/%,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користувачів у системі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Pn/%, користувачів у системі</c:v>
                </c:pt>
              </c:strCache>
            </c:strRef>
          </c:tx>
          <c:spPr>
            <a:ln w="15875" cap="rnd" cmpd="sng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629-4C56-9C43-CF1DFB92AE57}"/>
                </c:ext>
              </c:extLst>
            </c:dLbl>
            <c:dLbl>
              <c:idx val="1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629-4C56-9C43-CF1DFB92AE57}"/>
                </c:ext>
              </c:extLst>
            </c:dLbl>
            <c:dLbl>
              <c:idx val="2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629-4C56-9C43-CF1DFB92AE57}"/>
                </c:ext>
              </c:extLst>
            </c:dLbl>
            <c:dLbl>
              <c:idx val="3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629-4C56-9C43-CF1DFB92AE57}"/>
                </c:ext>
              </c:extLst>
            </c:dLbl>
            <c:dLbl>
              <c:idx val="4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629-4C56-9C43-CF1DFB92AE57}"/>
                </c:ext>
              </c:extLst>
            </c:dLbl>
            <c:dLbl>
              <c:idx val="5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629-4C56-9C43-CF1DFB92AE57}"/>
                </c:ext>
              </c:extLst>
            </c:dLbl>
            <c:dLbl>
              <c:idx val="6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629-4C56-9C43-CF1DFB92AE57}"/>
                </c:ext>
              </c:extLst>
            </c:dLbl>
            <c:dLbl>
              <c:idx val="7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629-4C56-9C43-CF1DFB92AE57}"/>
                </c:ext>
              </c:extLst>
            </c:dLbl>
            <c:dLbl>
              <c:idx val="8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629-4C56-9C43-CF1DFB92AE57}"/>
                </c:ext>
              </c:extLst>
            </c:dLbl>
            <c:dLbl>
              <c:idx val="9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629-4C56-9C43-CF1DFB92AE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Лист1!$C$2:$C$11</c:f>
              <c:numCache>
                <c:formatCode>General</c:formatCode>
                <c:ptCount val="10"/>
                <c:pt idx="0">
                  <c:v>38.46</c:v>
                </c:pt>
                <c:pt idx="1">
                  <c:v>55.56</c:v>
                </c:pt>
                <c:pt idx="2">
                  <c:v>65.22</c:v>
                </c:pt>
                <c:pt idx="3">
                  <c:v>71.430000000000007</c:v>
                </c:pt>
                <c:pt idx="4">
                  <c:v>75.760000000000005</c:v>
                </c:pt>
                <c:pt idx="5">
                  <c:v>78.95</c:v>
                </c:pt>
                <c:pt idx="6">
                  <c:v>81.400000000000006</c:v>
                </c:pt>
                <c:pt idx="7">
                  <c:v>83.33</c:v>
                </c:pt>
                <c:pt idx="8">
                  <c:v>84.91</c:v>
                </c:pt>
                <c:pt idx="9">
                  <c:v>86.21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B629-4C56-9C43-CF1DFB92AE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819320"/>
        <c:axId val="393814072"/>
      </c:lineChart>
      <c:catAx>
        <c:axId val="39381932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814072"/>
        <c:crosses val="autoZero"/>
        <c:auto val="1"/>
        <c:lblAlgn val="ctr"/>
        <c:lblOffset val="100"/>
        <c:tickMarkSkip val="10"/>
        <c:noMultiLvlLbl val="0"/>
      </c:catAx>
      <c:valAx>
        <c:axId val="393814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819320"/>
        <c:crosses val="autoZero"/>
        <c:crossBetween val="between"/>
      </c:valAx>
      <c:spPr>
        <a:noFill/>
        <a:ln>
          <a:solidFill>
            <a:srgbClr val="C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400" b="0" i="0" u="none" strike="noStrike" baseline="0">
                <a:effectLst/>
              </a:rPr>
              <a:t>Δ</a:t>
            </a:r>
            <a:r>
              <a:rPr lang="uk-UA" sz="1400" b="0" i="0" u="none" strike="noStrike" baseline="-25000">
                <a:effectLst/>
              </a:rPr>
              <a:t>𝑛</a:t>
            </a:r>
            <a:r>
              <a:rPr lang="uk-UA" sz="1400" b="0" i="0" u="none" strike="noStrike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показник ефективності обслуговування</a:t>
            </a:r>
            <a:endParaRPr lang="ru-RU" baseline="-250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Лист1!$F$1</c:f>
              <c:strCache>
                <c:ptCount val="1"/>
              </c:strCache>
            </c:strRef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Лист1!$F$2:$F$11</c:f>
              <c:numCache>
                <c:formatCode>General</c:formatCode>
                <c:ptCount val="10"/>
                <c:pt idx="0">
                  <c:v>0.6</c:v>
                </c:pt>
                <c:pt idx="1">
                  <c:v>1.2</c:v>
                </c:pt>
                <c:pt idx="2">
                  <c:v>2</c:v>
                </c:pt>
                <c:pt idx="3">
                  <c:v>2.7</c:v>
                </c:pt>
                <c:pt idx="4">
                  <c:v>3.2</c:v>
                </c:pt>
                <c:pt idx="5">
                  <c:v>3.6</c:v>
                </c:pt>
                <c:pt idx="6">
                  <c:v>4.4000000000000004</c:v>
                </c:pt>
                <c:pt idx="7">
                  <c:v>5.0999999999999996</c:v>
                </c:pt>
                <c:pt idx="8">
                  <c:v>5.4</c:v>
                </c:pt>
                <c:pt idx="9">
                  <c:v>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73-450B-B8F1-B463F3C606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9993288"/>
        <c:axId val="389987384"/>
      </c:lineChart>
      <c:catAx>
        <c:axId val="38999328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987384"/>
        <c:crosses val="autoZero"/>
        <c:auto val="1"/>
        <c:lblAlgn val="ctr"/>
        <c:lblOffset val="100"/>
        <c:noMultiLvlLbl val="0"/>
      </c:catAx>
      <c:valAx>
        <c:axId val="38998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993288"/>
        <c:crossesAt val="1"/>
        <c:crossBetween val="between"/>
      </c:valAx>
      <c:spPr>
        <a:noFill/>
        <a:ln>
          <a:solidFill>
            <a:srgbClr val="C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88235-F9E2-4EC2-ADC5-95569ED7FB50}" type="datetimeFigureOut">
              <a:rPr lang="uk-UA" smtClean="0"/>
              <a:t>15.12.2020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80B69-28EB-4396-A246-AF7DA8C730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835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9589-6AEF-486D-8C95-47E0CC686C03}" type="datetime1">
              <a:rPr lang="uk-UA" smtClean="0"/>
              <a:t>15.12.2020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447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6CEC-BE73-4089-A8A6-D5E48B39368A}" type="datetime1">
              <a:rPr lang="uk-UA" smtClean="0"/>
              <a:t>15.12.2020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473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5E98-486F-4660-9ECD-C9F20101E29E}" type="datetime1">
              <a:rPr lang="uk-UA" smtClean="0"/>
              <a:t>15.12.2020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9223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9B258-E335-4C0B-B4F5-2D0764DDC394}" type="datetime1">
              <a:rPr lang="uk-UA" smtClean="0"/>
              <a:t>15.12.2020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651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1F34-7DD7-4CF9-91AD-F6414BD7AC0B}" type="datetime1">
              <a:rPr lang="uk-UA" smtClean="0"/>
              <a:t>15.12.2020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613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405A-09A0-4D83-A164-205A6B7683DB}" type="datetime1">
              <a:rPr lang="uk-UA" smtClean="0"/>
              <a:t>15.12.2020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167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1633-447A-4B72-BBDC-FCD35C101EE1}" type="datetime1">
              <a:rPr lang="uk-UA" smtClean="0"/>
              <a:t>15.12.2020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327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1B87-F4CB-4736-B2FB-A11D4FB00872}" type="datetime1">
              <a:rPr lang="uk-UA" smtClean="0"/>
              <a:t>15.12.2020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031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6BF6-B0E8-4137-B816-80E284AD0B48}" type="datetime1">
              <a:rPr lang="uk-UA" smtClean="0"/>
              <a:t>15.12.2020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542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0065-0D98-4BB3-B385-AB3C98313090}" type="datetime1">
              <a:rPr lang="uk-UA" smtClean="0"/>
              <a:t>15.12.2020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182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08B2-68A7-430E-9D7B-82EC40BFD276}" type="datetime1">
              <a:rPr lang="uk-UA" smtClean="0"/>
              <a:t>15.12.2020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249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BC813-4FA5-4E02-8717-CD46FF9E8D38}" type="datetime1">
              <a:rPr lang="uk-UA" smtClean="0"/>
              <a:t>15.12.2020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16107-D01F-4E98-BFE8-696684476C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041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524000" y="135173"/>
            <a:ext cx="9144000" cy="1526650"/>
          </a:xfrm>
        </p:spPr>
        <p:txBody>
          <a:bodyPr>
            <a:normAutofit fontScale="90000"/>
          </a:bodyPr>
          <a:lstStyle/>
          <a:p>
            <a:r>
              <a:rPr lang="uk-UA" sz="1800" b="1" i="1" dirty="0" smtClean="0"/>
              <a:t>Міністерство освіти і</a:t>
            </a:r>
            <a:r>
              <a:rPr lang="ru-RU" sz="1800" b="1" i="1" dirty="0" smtClean="0"/>
              <a:t> науки </a:t>
            </a:r>
            <a:r>
              <a:rPr lang="uk-UA" sz="1800" b="1" i="1" dirty="0" smtClean="0"/>
              <a:t>України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uk-UA" sz="1800" b="1" i="1" dirty="0" smtClean="0"/>
              <a:t>Національний технічний університет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uk-UA" sz="1800" b="1" i="1" dirty="0" smtClean="0"/>
              <a:t>«Дніпровська політехніка»</a:t>
            </a:r>
            <a:br>
              <a:rPr lang="uk-UA" sz="1800" b="1" i="1" dirty="0" smtClean="0"/>
            </a:br>
            <a:r>
              <a:rPr lang="uk-UA" sz="1800" b="1" i="1" dirty="0" smtClean="0"/>
              <a:t>ІНСТИТУТ ЕЛЕКТРОЕНЕРГЕТИКИ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uk-UA" sz="1800" b="1" i="1" dirty="0" smtClean="0"/>
              <a:t>ФАКУЛЬТЕТ ІНФОРМАЦІЙНИХ ТЕХНОЛОГІЙ</a:t>
            </a:r>
            <a:br>
              <a:rPr lang="uk-UA" sz="1800" b="1" i="1" dirty="0" smtClean="0"/>
            </a:br>
            <a:r>
              <a:rPr lang="uk-UA" sz="1800" i="1" dirty="0" smtClean="0"/>
              <a:t>Кафедра інформаційних технологій та комп’ютерної інженерії</a:t>
            </a:r>
            <a:endParaRPr lang="uk-UA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9113" y="2998274"/>
            <a:ext cx="1081377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на тему: </a:t>
            </a:r>
            <a:r>
              <a:rPr lang="uk-UA" sz="2400" dirty="0" smtClean="0">
                <a:latin typeface="Times New Roman"/>
                <a:ea typeface="Times New Roman"/>
              </a:rPr>
              <a:t>Комп'ютерна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uk-UA" sz="2400" dirty="0" smtClean="0">
                <a:latin typeface="Times New Roman"/>
                <a:ea typeface="Times New Roman"/>
              </a:rPr>
              <a:t>система приймальної комісії навчального закладу з детальним опрацюванням бота «Консультант абітурієнта»</a:t>
            </a:r>
            <a:endParaRPr lang="uk-UA" sz="2400" b="1" dirty="0">
              <a:latin typeface="Times New Roman" pitchFamily="18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76838" y="4508438"/>
            <a:ext cx="59343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Виконавець, </a:t>
            </a:r>
            <a:r>
              <a:rPr lang="uk-UA" sz="1600" i="1" dirty="0" err="1" smtClean="0">
                <a:latin typeface="Times New Roman" pitchFamily="18" charset="0"/>
                <a:cs typeface="Times New Roman" pitchFamily="18" charset="0"/>
              </a:rPr>
              <a:t>студ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Чабаненко Антон Юр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ійович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Керівник, </a:t>
            </a:r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проф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Цвіркун Леонід Іванович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5695628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Дніпро</a:t>
            </a:r>
          </a:p>
          <a:p>
            <a:pPr algn="ctr">
              <a:lnSpc>
                <a:spcPct val="115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ru-RU" dirty="0">
              <a:latin typeface="Times New Roman" pitchFamily="18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48000" y="1944967"/>
            <a:ext cx="6096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ГРАФІЧНА ЧАСТИНА</a:t>
            </a:r>
            <a:endParaRPr lang="ru-RU" sz="800" i="1" dirty="0"/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кваліфікаційної роботи ступеню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магістра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1000" dirty="0">
                <a:latin typeface="Times New Roman" pitchFamily="18" charset="0"/>
                <a:cs typeface="Times New Roman" pitchFamily="18" charset="0"/>
              </a:rPr>
              <a:t>(назва освітньо-кваліфікаційного рівня)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z="1800" smtClean="0"/>
              <a:t>1</a:t>
            </a:fld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92375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/>
          </a:bodyPr>
          <a:lstStyle/>
          <a:p>
            <a:pPr algn="ctr"/>
            <a:r>
              <a:rPr lang="uk-UA" sz="2800" dirty="0"/>
              <a:t>Структурна схема комп’ютерної системи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54099" y="3962400"/>
            <a:ext cx="10299701" cy="169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360437"/>
              </p:ext>
            </p:extLst>
          </p:nvPr>
        </p:nvGraphicFramePr>
        <p:xfrm>
          <a:off x="1290100" y="1271588"/>
          <a:ext cx="9827697" cy="471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Visio" r:id="rId3" imgW="8505704" imgH="3724371" progId="Visio.Drawing.15">
                  <p:embed/>
                </p:oleObj>
              </mc:Choice>
              <mc:Fallback>
                <p:oleObj name="Visio" r:id="rId3" imgW="8505704" imgH="3724371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100" y="1271588"/>
                        <a:ext cx="9827697" cy="4710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z="1800" smtClean="0"/>
              <a:t>10</a:t>
            </a:fld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09463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050" y="365125"/>
            <a:ext cx="5238750" cy="604359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Основні алгоритми програми</a:t>
            </a:r>
            <a:endParaRPr lang="uk-UA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428" y="1307511"/>
            <a:ext cx="2228002" cy="45677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001959" y="5887706"/>
            <a:ext cx="3806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Схема алгоритму основної програми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4919" y="1307511"/>
            <a:ext cx="1761575" cy="332798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384593" y="4635500"/>
            <a:ext cx="3222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Схема алгоритму виводу меню</a:t>
            </a:r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z="1800" smtClean="0"/>
              <a:t>11</a:t>
            </a:fld>
            <a:endParaRPr lang="uk-UA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39788" y="365125"/>
            <a:ext cx="4094162" cy="604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800" dirty="0" smtClean="0"/>
              <a:t>Розробка програмного забезпечення</a:t>
            </a:r>
            <a:endParaRPr lang="uk-UA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39788" y="1295032"/>
            <a:ext cx="44942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програмного забезпечення комп’ютерної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консультанта абітурієнта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проводилась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програмної платформи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Node.js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Платформою для написання коду служить програма-редактор коду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Atom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Мова, на якій виконувалось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Програмування 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JavaScript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94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 smtClean="0"/>
              <a:t>Експеримент</a:t>
            </a:r>
            <a:endParaRPr lang="uk-UA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812800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Мета експерименту: виявлення ефективності обслуговування користувачів комп’ютерної системи консультанта абітурієнта на основі розробленої моделі СМО. Дослідити ефективність роботи впроваджуваної комп’ютерної системи. Скласти вивід на основі отриманих даних ефективності впроваджуваної комп’ютерної системи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2013129"/>
            <a:ext cx="1051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Задача експерименту: Методом безпосередньої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оцінки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виявити найкращі значення модельованої ситуації обслуговування користувачів консультанта абітурієнта у часі та виявити ефективність впроваджуваної комп’ютерної системи «Консультант абітурієнта»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3619629"/>
                  </p:ext>
                </p:extLst>
              </p:nvPr>
            </p:nvGraphicFramePr>
            <p:xfrm>
              <a:off x="838200" y="2936459"/>
              <a:ext cx="5667374" cy="319596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57110">
                      <a:extLst>
                        <a:ext uri="{9D8B030D-6E8A-4147-A177-3AD203B41FA5}">
                          <a16:colId xmlns:a16="http://schemas.microsoft.com/office/drawing/2014/main" val="363853506"/>
                        </a:ext>
                      </a:extLst>
                    </a:gridCol>
                    <a:gridCol w="1077049">
                      <a:extLst>
                        <a:ext uri="{9D8B030D-6E8A-4147-A177-3AD203B41FA5}">
                          <a16:colId xmlns:a16="http://schemas.microsoft.com/office/drawing/2014/main" val="2000967380"/>
                        </a:ext>
                      </a:extLst>
                    </a:gridCol>
                    <a:gridCol w="1077049">
                      <a:extLst>
                        <a:ext uri="{9D8B030D-6E8A-4147-A177-3AD203B41FA5}">
                          <a16:colId xmlns:a16="http://schemas.microsoft.com/office/drawing/2014/main" val="2283636307"/>
                        </a:ext>
                      </a:extLst>
                    </a:gridCol>
                    <a:gridCol w="1171092">
                      <a:extLst>
                        <a:ext uri="{9D8B030D-6E8A-4147-A177-3AD203B41FA5}">
                          <a16:colId xmlns:a16="http://schemas.microsoft.com/office/drawing/2014/main" val="736026165"/>
                        </a:ext>
                      </a:extLst>
                    </a:gridCol>
                    <a:gridCol w="1350918">
                      <a:extLst>
                        <a:ext uri="{9D8B030D-6E8A-4147-A177-3AD203B41FA5}">
                          <a16:colId xmlns:a16="http://schemas.microsoft.com/office/drawing/2014/main" val="653958371"/>
                        </a:ext>
                      </a:extLst>
                    </a:gridCol>
                    <a:gridCol w="634156">
                      <a:extLst>
                        <a:ext uri="{9D8B030D-6E8A-4147-A177-3AD203B41FA5}">
                          <a16:colId xmlns:a16="http://schemas.microsoft.com/office/drawing/2014/main" val="473749482"/>
                        </a:ext>
                      </a:extLst>
                    </a:gridCol>
                  </a:tblGrid>
                  <a:tr h="8204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№/М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n, кількість користувачів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P</a:t>
                          </a:r>
                          <a:r>
                            <a:rPr lang="uk-UA" sz="1400" baseline="-25000">
                              <a:effectLst/>
                            </a:rPr>
                            <a:t>n</a:t>
                          </a:r>
                          <a:r>
                            <a:rPr lang="uk-UA" sz="1400">
                              <a:effectLst/>
                            </a:rPr>
                            <a:t>/%, користувачів у системі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uk-UA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uk-UA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oMath>
                          </a14:m>
                          <a:r>
                            <a:rPr lang="uk-UA" sz="1400" dirty="0">
                              <a:effectLst/>
                            </a:rPr>
                            <a:t>, кількість обслужених користувачів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uk-UA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uk-UA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oMath>
                          </a14:m>
                          <a:r>
                            <a:rPr lang="uk-UA" sz="1400">
                              <a:effectLst/>
                            </a:rPr>
                            <a:t>, кількість користувачів які залишились у системі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uk-UA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a:rPr lang="uk-UA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618056718"/>
                      </a:ext>
                    </a:extLst>
                  </a:tr>
                  <a:tr h="1473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38,46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0,6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5917479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20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55,56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1,2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8300337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65,22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20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659898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40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71,43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2,7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4733800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75,76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3,2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3552300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60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78,95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47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3,6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13670378"/>
                      </a:ext>
                    </a:extLst>
                  </a:tr>
                  <a:tr h="21272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81,4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4,4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37162054"/>
                      </a:ext>
                    </a:extLst>
                  </a:tr>
                  <a:tr h="12573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83,33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67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5,1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25191956"/>
                      </a:ext>
                    </a:extLst>
                  </a:tr>
                  <a:tr h="1473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90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84,91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5,4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97793927"/>
                      </a:ext>
                    </a:extLst>
                  </a:tr>
                  <a:tr h="6858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86,21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>
                              <a:effectLst/>
                            </a:rPr>
                            <a:t>6,1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83355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3619629"/>
                  </p:ext>
                </p:extLst>
              </p:nvPr>
            </p:nvGraphicFramePr>
            <p:xfrm>
              <a:off x="838200" y="2936459"/>
              <a:ext cx="5667374" cy="319596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57110">
                      <a:extLst>
                        <a:ext uri="{9D8B030D-6E8A-4147-A177-3AD203B41FA5}">
                          <a16:colId xmlns:a16="http://schemas.microsoft.com/office/drawing/2014/main" val="363853506"/>
                        </a:ext>
                      </a:extLst>
                    </a:gridCol>
                    <a:gridCol w="1077049">
                      <a:extLst>
                        <a:ext uri="{9D8B030D-6E8A-4147-A177-3AD203B41FA5}">
                          <a16:colId xmlns:a16="http://schemas.microsoft.com/office/drawing/2014/main" val="2000967380"/>
                        </a:ext>
                      </a:extLst>
                    </a:gridCol>
                    <a:gridCol w="1077049">
                      <a:extLst>
                        <a:ext uri="{9D8B030D-6E8A-4147-A177-3AD203B41FA5}">
                          <a16:colId xmlns:a16="http://schemas.microsoft.com/office/drawing/2014/main" val="2283636307"/>
                        </a:ext>
                      </a:extLst>
                    </a:gridCol>
                    <a:gridCol w="1171092">
                      <a:extLst>
                        <a:ext uri="{9D8B030D-6E8A-4147-A177-3AD203B41FA5}">
                          <a16:colId xmlns:a16="http://schemas.microsoft.com/office/drawing/2014/main" val="736026165"/>
                        </a:ext>
                      </a:extLst>
                    </a:gridCol>
                    <a:gridCol w="1350918">
                      <a:extLst>
                        <a:ext uri="{9D8B030D-6E8A-4147-A177-3AD203B41FA5}">
                          <a16:colId xmlns:a16="http://schemas.microsoft.com/office/drawing/2014/main" val="653958371"/>
                        </a:ext>
                      </a:extLst>
                    </a:gridCol>
                    <a:gridCol w="634156">
                      <a:extLst>
                        <a:ext uri="{9D8B030D-6E8A-4147-A177-3AD203B41FA5}">
                          <a16:colId xmlns:a16="http://schemas.microsoft.com/office/drawing/2014/main" val="473749482"/>
                        </a:ext>
                      </a:extLst>
                    </a:gridCol>
                  </a:tblGrid>
                  <a:tr h="91313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№/М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n, кількість користувачів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P</a:t>
                          </a:r>
                          <a:r>
                            <a:rPr lang="uk-UA" sz="1400" baseline="-25000">
                              <a:effectLst/>
                            </a:rPr>
                            <a:t>n</a:t>
                          </a:r>
                          <a:r>
                            <a:rPr lang="uk-UA" sz="1400">
                              <a:effectLst/>
                            </a:rPr>
                            <a:t>/%, користувачів у системі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15625" t="-5333" r="-171875" b="-26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72973" t="-5333" r="-48649" b="-26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796154" t="-5333" r="-3846" b="-26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8056718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38,46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0,6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59174793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20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55,56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1,2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83003373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65,22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20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6598987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40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71,43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2,7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47338008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75,76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3,2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35523007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60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78,95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47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3,6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13670378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81,4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4,4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37162054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83,33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67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5,1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25191956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90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84,91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5,4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97793927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86,21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>
                              <a:effectLst/>
                            </a:rPr>
                            <a:t>6,1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833555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Прямоугольник 6"/>
          <p:cNvSpPr/>
          <p:nvPr/>
        </p:nvSpPr>
        <p:spPr>
          <a:xfrm>
            <a:off x="2036409" y="6132419"/>
            <a:ext cx="3731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 проведення експерименту</a:t>
            </a:r>
            <a:endParaRPr lang="uk-UA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874693341"/>
              </p:ext>
            </p:extLst>
          </p:nvPr>
        </p:nvGraphicFramePr>
        <p:xfrm>
          <a:off x="6967451" y="2936459"/>
          <a:ext cx="4386349" cy="2184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199543" y="5239389"/>
            <a:ext cx="3922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 моделювання експерименту</a:t>
            </a:r>
            <a:endParaRPr lang="uk-UA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z="1800" smtClean="0"/>
              <a:t>12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1769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 smtClean="0"/>
              <a:t>Експеримент</a:t>
            </a:r>
            <a:endParaRPr lang="uk-UA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812800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Мета експерименту: виявлення ефективності обслуговування користувачів комп’ютерної системи консультанта абітурієнта на основі розробленої моделі СМО. Дослідити ефективність роботи впроваджуваної комп’ютерної системи. Скласти вивід на основі отриманих даних ефективності впроваджуваної комп’ютерної системи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2013129"/>
            <a:ext cx="1051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Задача експерименту: Методом безпосередньої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оцінки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виявити найкращі значення модельованої ситуації обслуговування користувачів консультанта абітурієнта у часі та виявити ефективність впроваджуваної комп’ютерної системи «Консультант абітурієнта»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3619629"/>
                  </p:ext>
                </p:extLst>
              </p:nvPr>
            </p:nvGraphicFramePr>
            <p:xfrm>
              <a:off x="838200" y="2936459"/>
              <a:ext cx="5667374" cy="319596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57110">
                      <a:extLst>
                        <a:ext uri="{9D8B030D-6E8A-4147-A177-3AD203B41FA5}">
                          <a16:colId xmlns:a16="http://schemas.microsoft.com/office/drawing/2014/main" val="363853506"/>
                        </a:ext>
                      </a:extLst>
                    </a:gridCol>
                    <a:gridCol w="1077049">
                      <a:extLst>
                        <a:ext uri="{9D8B030D-6E8A-4147-A177-3AD203B41FA5}">
                          <a16:colId xmlns:a16="http://schemas.microsoft.com/office/drawing/2014/main" val="2000967380"/>
                        </a:ext>
                      </a:extLst>
                    </a:gridCol>
                    <a:gridCol w="1077049">
                      <a:extLst>
                        <a:ext uri="{9D8B030D-6E8A-4147-A177-3AD203B41FA5}">
                          <a16:colId xmlns:a16="http://schemas.microsoft.com/office/drawing/2014/main" val="2283636307"/>
                        </a:ext>
                      </a:extLst>
                    </a:gridCol>
                    <a:gridCol w="1171092">
                      <a:extLst>
                        <a:ext uri="{9D8B030D-6E8A-4147-A177-3AD203B41FA5}">
                          <a16:colId xmlns:a16="http://schemas.microsoft.com/office/drawing/2014/main" val="736026165"/>
                        </a:ext>
                      </a:extLst>
                    </a:gridCol>
                    <a:gridCol w="1350918">
                      <a:extLst>
                        <a:ext uri="{9D8B030D-6E8A-4147-A177-3AD203B41FA5}">
                          <a16:colId xmlns:a16="http://schemas.microsoft.com/office/drawing/2014/main" val="653958371"/>
                        </a:ext>
                      </a:extLst>
                    </a:gridCol>
                    <a:gridCol w="634156">
                      <a:extLst>
                        <a:ext uri="{9D8B030D-6E8A-4147-A177-3AD203B41FA5}">
                          <a16:colId xmlns:a16="http://schemas.microsoft.com/office/drawing/2014/main" val="473749482"/>
                        </a:ext>
                      </a:extLst>
                    </a:gridCol>
                  </a:tblGrid>
                  <a:tr h="8204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№/М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n, кількість користувачів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P</a:t>
                          </a:r>
                          <a:r>
                            <a:rPr lang="uk-UA" sz="1400" baseline="-25000">
                              <a:effectLst/>
                            </a:rPr>
                            <a:t>n</a:t>
                          </a:r>
                          <a:r>
                            <a:rPr lang="uk-UA" sz="1400">
                              <a:effectLst/>
                            </a:rPr>
                            <a:t>/%, користувачів у системі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uk-UA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uk-UA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oMath>
                          </a14:m>
                          <a:r>
                            <a:rPr lang="uk-UA" sz="1400" dirty="0">
                              <a:effectLst/>
                            </a:rPr>
                            <a:t>, кількість обслужених користувачів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uk-UA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uk-UA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oMath>
                          </a14:m>
                          <a:r>
                            <a:rPr lang="uk-UA" sz="1400">
                              <a:effectLst/>
                            </a:rPr>
                            <a:t>, кількість користувачів які залишились у системі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uk-UA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a:rPr lang="uk-UA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618056718"/>
                      </a:ext>
                    </a:extLst>
                  </a:tr>
                  <a:tr h="1473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38,46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0,6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5917479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20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55,56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1,2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8300337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65,22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20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659898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40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71,43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2,7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4733800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75,76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3,2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3552300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60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78,95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47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3,6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13670378"/>
                      </a:ext>
                    </a:extLst>
                  </a:tr>
                  <a:tr h="21272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81,4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4,4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37162054"/>
                      </a:ext>
                    </a:extLst>
                  </a:tr>
                  <a:tr h="12573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83,33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67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5,1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25191956"/>
                      </a:ext>
                    </a:extLst>
                  </a:tr>
                  <a:tr h="1473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90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84,91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5,4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97793927"/>
                      </a:ext>
                    </a:extLst>
                  </a:tr>
                  <a:tr h="6858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86,21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>
                              <a:effectLst/>
                            </a:rPr>
                            <a:t>6,1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83355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3619629"/>
                  </p:ext>
                </p:extLst>
              </p:nvPr>
            </p:nvGraphicFramePr>
            <p:xfrm>
              <a:off x="838200" y="2936459"/>
              <a:ext cx="5667374" cy="319596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57110">
                      <a:extLst>
                        <a:ext uri="{9D8B030D-6E8A-4147-A177-3AD203B41FA5}">
                          <a16:colId xmlns:a16="http://schemas.microsoft.com/office/drawing/2014/main" val="363853506"/>
                        </a:ext>
                      </a:extLst>
                    </a:gridCol>
                    <a:gridCol w="1077049">
                      <a:extLst>
                        <a:ext uri="{9D8B030D-6E8A-4147-A177-3AD203B41FA5}">
                          <a16:colId xmlns:a16="http://schemas.microsoft.com/office/drawing/2014/main" val="2000967380"/>
                        </a:ext>
                      </a:extLst>
                    </a:gridCol>
                    <a:gridCol w="1077049">
                      <a:extLst>
                        <a:ext uri="{9D8B030D-6E8A-4147-A177-3AD203B41FA5}">
                          <a16:colId xmlns:a16="http://schemas.microsoft.com/office/drawing/2014/main" val="2283636307"/>
                        </a:ext>
                      </a:extLst>
                    </a:gridCol>
                    <a:gridCol w="1171092">
                      <a:extLst>
                        <a:ext uri="{9D8B030D-6E8A-4147-A177-3AD203B41FA5}">
                          <a16:colId xmlns:a16="http://schemas.microsoft.com/office/drawing/2014/main" val="736026165"/>
                        </a:ext>
                      </a:extLst>
                    </a:gridCol>
                    <a:gridCol w="1350918">
                      <a:extLst>
                        <a:ext uri="{9D8B030D-6E8A-4147-A177-3AD203B41FA5}">
                          <a16:colId xmlns:a16="http://schemas.microsoft.com/office/drawing/2014/main" val="653958371"/>
                        </a:ext>
                      </a:extLst>
                    </a:gridCol>
                    <a:gridCol w="634156">
                      <a:extLst>
                        <a:ext uri="{9D8B030D-6E8A-4147-A177-3AD203B41FA5}">
                          <a16:colId xmlns:a16="http://schemas.microsoft.com/office/drawing/2014/main" val="473749482"/>
                        </a:ext>
                      </a:extLst>
                    </a:gridCol>
                  </a:tblGrid>
                  <a:tr h="91313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№/М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n, кількість користувачів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P</a:t>
                          </a:r>
                          <a:r>
                            <a:rPr lang="uk-UA" sz="1400" baseline="-25000">
                              <a:effectLst/>
                            </a:rPr>
                            <a:t>n</a:t>
                          </a:r>
                          <a:r>
                            <a:rPr lang="uk-UA" sz="1400">
                              <a:effectLst/>
                            </a:rPr>
                            <a:t>/%, користувачів у системі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15625" t="-5333" r="-171875" b="-26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72973" t="-5333" r="-48649" b="-26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796154" t="-5333" r="-3846" b="-26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8056718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38,46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0,6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59174793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20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55,56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1,2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83003373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65,22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20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6598987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40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71,43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2,7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47338008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75,76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3,2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35523007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60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78,95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47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3,6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13670378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81,4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4,4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37162054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83,33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67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5,1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25191956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90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84,91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76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5,4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97793927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86,21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14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effectLst/>
                            </a:rPr>
                            <a:t>86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>
                              <a:effectLst/>
                            </a:rPr>
                            <a:t>6,1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833555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Прямоугольник 6"/>
          <p:cNvSpPr/>
          <p:nvPr/>
        </p:nvSpPr>
        <p:spPr>
          <a:xfrm>
            <a:off x="2036409" y="6132419"/>
            <a:ext cx="3731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 проведення експерименту</a:t>
            </a:r>
            <a:endParaRPr lang="uk-UA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637168387"/>
              </p:ext>
            </p:extLst>
          </p:nvPr>
        </p:nvGraphicFramePr>
        <p:xfrm>
          <a:off x="6966728" y="2941849"/>
          <a:ext cx="4387072" cy="2184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306166" y="5126030"/>
            <a:ext cx="3708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 розрахунку експерименту</a:t>
            </a:r>
            <a:endParaRPr lang="uk-UA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z="1800" smtClean="0"/>
              <a:t>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398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0660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Висновки</a:t>
            </a:r>
            <a:endParaRPr lang="uk-UA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855786"/>
            <a:ext cx="60315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 завданням кваліфікаційної роботи магістра до приймальної комісії Національного технічного університету «Дніпровська політехніка» впроваджуються комп’ютерна система «Консультанта абітурієнта» з детальним опрацюванням бота який буде надавати актуальну інформацію про вступну кампанію приймальної комісії, консультувати абітурієнтів, що до вибору спеціальностей та інших важливих деталей. 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3164110"/>
            <a:ext cx="60315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За науковим завданням кваліфікаційної роботи магістра створюється модель системи масового обслуговування комп’ютерної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системи.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Описується і обґрунтовується доцільність наукового завдання по створенню моделі майбутньої комп’ютерної системи.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4641438"/>
            <a:ext cx="60315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При створенні системи контролю в розробленій комп'ютерній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системі були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враховані всі поставлені вимоги для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реалізації.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Створення системи контролю включало в себе вибір оптимальних, сучасних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рішень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апаратних частини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для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розробки програмного забезпечення комп'ютерної системи і її підтримки в майбутньому.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97969" y="855786"/>
            <a:ext cx="415583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Програмне забезпечення було розроблено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на сучасній платформі реалізації програмного коду використовуючи поширену мову програмування. При розробці враховувалися всі сучасні тенденції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Telegram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Bot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API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програмування.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Проведений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вдалим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впродовж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результатом.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z="1800" smtClean="0"/>
              <a:t>14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691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2691" y="1281556"/>
            <a:ext cx="10981165" cy="5030754"/>
          </a:xfrm>
        </p:spPr>
        <p:txBody>
          <a:bodyPr>
            <a:noAutofit/>
          </a:bodyPr>
          <a:lstStyle/>
          <a:p>
            <a:pPr indent="450000" algn="just">
              <a:lnSpc>
                <a:spcPct val="150000"/>
              </a:lnSpc>
              <a:spcBef>
                <a:spcPts val="0"/>
              </a:spcBef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«Комп'ютерна система приймальної комісії навчального закладу з детальним опрацюванням бота «Консультант абітурієнта»</a:t>
            </a:r>
          </a:p>
          <a:p>
            <a:pPr indent="450000" algn="just">
              <a:lnSpc>
                <a:spcPct val="150000"/>
              </a:lnSpc>
              <a:spcBef>
                <a:spcPts val="0"/>
              </a:spcBef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 розробки: Комп'ютерна система «Консультант абітурієнта» приймальної комісії Національного технічного університету «Дніпровська політехніка»</a:t>
            </a:r>
          </a:p>
          <a:p>
            <a:pPr indent="450000" algn="just">
              <a:lnSpc>
                <a:spcPct val="150000"/>
              </a:lnSpc>
              <a:spcBef>
                <a:spcPts val="0"/>
              </a:spcBef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роботи: Розробка телеграм бота «Консультант абітурієнта» для приймальної комісії Національного технічного університету «Дніпровська політехніка» з метою поліпшити, а також осучаснити задачу ознайомлення абітурієнта зі спеціальностями, освітню програму яких представляє вищий навчальний заклад, розгляд необхідних документів для вступу, терміни подачі документів і дати зарахування до навчального закладу.</a:t>
            </a:r>
          </a:p>
          <a:p>
            <a:pPr indent="450000" algn="just">
              <a:lnSpc>
                <a:spcPct val="150000"/>
              </a:lnSpc>
              <a:spcBef>
                <a:spcPts val="0"/>
              </a:spcBef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дослідження: Створення моделі системи масового обслуговування комп'ютерної системи «Консультант абітурієнта» для визначення доцільності впроваджуваної комп'ютерної системи, а також її ефективності.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486973" cy="693174"/>
          </a:xfrm>
        </p:spPr>
        <p:txBody>
          <a:bodyPr/>
          <a:lstStyle/>
          <a:p>
            <a:pPr algn="ctr"/>
            <a:r>
              <a:rPr lang="uk-UA" dirty="0" smtClean="0"/>
              <a:t>Тема, об’єкт, предмет, мета досліджень</a:t>
            </a:r>
            <a:endParaRPr lang="uk-UA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z="1800" smtClean="0"/>
              <a:t>2</a:t>
            </a:fld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153508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Viber (@Viber) | Твітте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022" y="1220791"/>
            <a:ext cx="2506918" cy="250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Не работает Ватсап. Текущие проблемы и состояние серверов. | Downdete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90509"/>
            <a:ext cx="3137822" cy="3137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103239"/>
            <a:ext cx="10515600" cy="687270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cs typeface="Times New Roman" panose="02020603050405020304" pitchFamily="18" charset="0"/>
              </a:rPr>
              <a:t>Актуальність роботи та </a:t>
            </a:r>
            <a:r>
              <a:rPr lang="uk-UA" sz="2800" dirty="0">
                <a:cs typeface="Times New Roman" panose="02020603050405020304" pitchFamily="18" charset="0"/>
              </a:rPr>
              <a:t>теми </a:t>
            </a:r>
            <a:r>
              <a:rPr lang="uk-UA" sz="2800" dirty="0" smtClean="0">
                <a:cs typeface="Times New Roman" panose="02020603050405020304" pitchFamily="18" charset="0"/>
              </a:rPr>
              <a:t>досліджень</a:t>
            </a:r>
            <a:endParaRPr lang="uk-UA" sz="2800" dirty="0"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5000" y="1168401"/>
            <a:ext cx="5537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роботи диктує ситуація на ринку інформаційних технологій. З кожним роком його поповнюють нові програмні продукти, веб-сервіс та мобільні додатки, за допомогою яких можна побудувати не тільки комунікації, а й сприяти зміцненню бренду університету, як освітнього центру.</a:t>
            </a:r>
          </a:p>
          <a:p>
            <a:pPr indent="457200" algn="just">
              <a:lnSpc>
                <a:spcPct val="150000"/>
              </a:lnSpc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теми досліджень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 з сучасних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тенденцій використання технологій мессенджерів як основного інформаційного джерела для людини та їх внесок у розвиток та осучаснення застарілих методів подання інформації.</a:t>
            </a:r>
          </a:p>
          <a:p>
            <a:pPr indent="457200" algn="just">
              <a:lnSpc>
                <a:spcPct val="150000"/>
              </a:lnSpc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4" descr="Telegram — Википеди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068" y="3429771"/>
            <a:ext cx="2816943" cy="2816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z="1800" smtClean="0"/>
              <a:t>3</a:t>
            </a:fld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304563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070" y="1306974"/>
            <a:ext cx="8461858" cy="49237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242654"/>
            <a:ext cx="9144000" cy="685800"/>
          </a:xfrm>
        </p:spPr>
        <p:txBody>
          <a:bodyPr>
            <a:normAutofit/>
          </a:bodyPr>
          <a:lstStyle/>
          <a:p>
            <a:r>
              <a:rPr lang="uk-UA" sz="2800" dirty="0" smtClean="0">
                <a:cs typeface="Times New Roman" panose="02020603050405020304" pitchFamily="18" charset="0"/>
              </a:rPr>
              <a:t>Завдання досліджень і структурна схема вирішення</a:t>
            </a:r>
            <a:endParaRPr lang="uk-UA" sz="2800" dirty="0"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z="1800" smtClean="0"/>
              <a:t>4</a:t>
            </a:fld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7808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Створення моделі СМО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152525"/>
            <a:ext cx="10515600" cy="2555875"/>
          </a:xfrm>
        </p:spPr>
        <p:txBody>
          <a:bodyPr>
            <a:normAutofit lnSpcReduction="10000"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 системи масового обслуговування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комп’ютерної системи «Консультант абітурієнта»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обумовлюється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наявністю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сервісно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-користувацьких відношень у створюваній системі. </a:t>
            </a: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створення СМО моделі є необхідним кроком, для розвитку подальшої розробки програмного забезпечення, та проведення експерименту на базі створеної моделі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розраховувати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процентному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еквіваленті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залишилися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системі обслуговування за певний проміжок часу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6189" y="3579608"/>
            <a:ext cx="7135221" cy="2924583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z="1800" smtClean="0"/>
              <a:t>5</a:t>
            </a:fld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335835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696" y="2009915"/>
            <a:ext cx="5068007" cy="10002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48298" y="301018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Модель СМО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8475"/>
          </a:xfrm>
        </p:spPr>
        <p:txBody>
          <a:bodyPr/>
          <a:lstStyle/>
          <a:p>
            <a:pPr algn="ctr"/>
            <a:r>
              <a:rPr lang="uk-UA" sz="2800" dirty="0" smtClean="0">
                <a:solidFill>
                  <a:prstClr val="black"/>
                </a:solidFill>
              </a:rPr>
              <a:t>Модель </a:t>
            </a:r>
            <a:r>
              <a:rPr lang="uk-UA" sz="2800" dirty="0">
                <a:solidFill>
                  <a:prstClr val="black"/>
                </a:solidFill>
              </a:rPr>
              <a:t>СМО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89025"/>
            <a:ext cx="10515600" cy="5746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Створення СМО відбувається у середовищі </a:t>
            </a:r>
            <a:r>
              <a:rPr lang="uk-UA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MATLAB </a:t>
            </a: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за допомогою інтерактивного інструменту для моделювання, імітації та аналізу динамічних систем – </a:t>
            </a:r>
            <a:r>
              <a:rPr lang="uk-UA" sz="1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Simulink</a:t>
            </a:r>
            <a:r>
              <a:rPr lang="uk-UA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2684195" y="3733818"/>
            <a:ext cx="70522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Опис моделі: </a:t>
            </a:r>
            <a:endParaRPr lang="en-US" dirty="0"/>
          </a:p>
          <a:p>
            <a:r>
              <a:rPr lang="uk-UA" dirty="0"/>
              <a:t>блок n – константа, визначається у ручному режимі, потрібна для визначення кількості користувачів в комп’ютерній системі;</a:t>
            </a:r>
            <a:endParaRPr lang="en-US" dirty="0"/>
          </a:p>
          <a:p>
            <a:r>
              <a:rPr lang="uk-UA" dirty="0"/>
              <a:t>блок </a:t>
            </a:r>
            <a:r>
              <a:rPr lang="uk-UA" dirty="0" err="1"/>
              <a:t>Subsystem</a:t>
            </a:r>
            <a:r>
              <a:rPr lang="uk-UA" dirty="0"/>
              <a:t> – підсистема моделі </a:t>
            </a:r>
            <a:r>
              <a:rPr lang="uk-UA" dirty="0" smtClean="0"/>
              <a:t>СМО;</a:t>
            </a:r>
            <a:endParaRPr lang="en-US" dirty="0"/>
          </a:p>
          <a:p>
            <a:r>
              <a:rPr lang="uk-UA" dirty="0"/>
              <a:t>блок </a:t>
            </a:r>
            <a:r>
              <a:rPr lang="uk-UA" dirty="0" err="1"/>
              <a:t>Display</a:t>
            </a:r>
            <a:r>
              <a:rPr lang="uk-UA" dirty="0"/>
              <a:t> – виведення </a:t>
            </a:r>
            <a:r>
              <a:rPr lang="uk-UA" dirty="0" smtClean="0"/>
              <a:t>результату моделювання.</a:t>
            </a:r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z="1800" smtClean="0"/>
              <a:t>6</a:t>
            </a:fld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317733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8475"/>
          </a:xfrm>
        </p:spPr>
        <p:txBody>
          <a:bodyPr/>
          <a:lstStyle/>
          <a:p>
            <a:pPr algn="ctr"/>
            <a:r>
              <a:rPr lang="uk-UA" sz="2800" dirty="0" smtClean="0">
                <a:solidFill>
                  <a:prstClr val="black"/>
                </a:solidFill>
              </a:rPr>
              <a:t>Модель </a:t>
            </a:r>
            <a:r>
              <a:rPr lang="uk-UA" sz="2800" dirty="0">
                <a:solidFill>
                  <a:prstClr val="black"/>
                </a:solidFill>
              </a:rPr>
              <a:t>СМО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89025"/>
            <a:ext cx="10515600" cy="5746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Створення СМО відбувається у середовищі </a:t>
            </a:r>
            <a:r>
              <a:rPr lang="uk-UA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MATLAB </a:t>
            </a: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за допомогою інтерактивного інструменту для моделювання, імітації та аналізу динамічних систем – </a:t>
            </a:r>
            <a:r>
              <a:rPr lang="uk-UA" sz="1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Simulink</a:t>
            </a:r>
            <a:r>
              <a:rPr lang="uk-UA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4117798" y="5891072"/>
            <a:ext cx="3956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Підсистема моделі СМО</a:t>
            </a:r>
            <a:endParaRPr lang="uk-UA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1791829" y="1839912"/>
            <a:ext cx="8608342" cy="4051160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z="1800" smtClean="0"/>
              <a:t>7</a:t>
            </a:fld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343680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1175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prstClr val="black"/>
                </a:solidFill>
              </a:rPr>
              <a:t>Вимоги до системи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165225"/>
            <a:ext cx="10515600" cy="1323975"/>
          </a:xfrm>
        </p:spPr>
        <p:txBody>
          <a:bodyPr>
            <a:normAutofit lnSpcReduction="10000"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 комп'ютерної системи включає в себе формування технічних вимог, функціональних вимог , вимог до видів забезпечення та вимог до захисту інформації на базі яких буде зроблений вибір устаткування для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комп'ютерної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«Консультанта абітурієнта»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2492375"/>
            <a:ext cx="48133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«Консультанта абітурієнта», необхідно мати персональний комп’ютер, або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ноутбук</a:t>
            </a:r>
          </a:p>
          <a:p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Підтримка роботи комп'ютерної системи приводиться за допомогою серверних технологій. Для цієї задачі підходить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спеціалізоване устаткування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51500" y="2489200"/>
            <a:ext cx="57023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Захист інформації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реалізовано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за допомогою серверних технологій захисту інформації таких як SSH-ключі,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фаєрвол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, PKI та SSL/TLS шифрування. На розробку додаткових функцій захисту інформації можна витратити багато часу і людських сил. Але з огляду на те що, захистом даних займаються технологій захисту інформації та серверний адміністратор, то в розробці додаткових систем захисту інформації «Консультанта абітурієнта» немає необхідності.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z="1800" smtClean="0"/>
              <a:t>8</a:t>
            </a:fld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38329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prstClr val="black"/>
                </a:solidFill>
              </a:rPr>
              <a:t>Функції що виконує комп'ютерна система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5450" y="1444625"/>
            <a:ext cx="8801100" cy="30702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Комп'ютера система «Консультанта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абітурієнта»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повинна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 наступні функції: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надавати інформацію для відвідувачів;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пошук інформації;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 інформаційні блоки;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видаляти інформацію;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зберігати інформаційні блоки у базі даних;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редагувати інформацію;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надавати зворотний зв'язок для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користувачів</a:t>
            </a: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6107-D01F-4E98-BFE8-696684476CEE}" type="slidenum">
              <a:rPr lang="uk-UA" sz="1800" smtClean="0"/>
              <a:t>9</a:t>
            </a:fld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420556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</TotalTime>
  <Words>1131</Words>
  <Application>Microsoft Office PowerPoint</Application>
  <PresentationFormat>Широкоэкранный</PresentationFormat>
  <Paragraphs>232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Тема Office</vt:lpstr>
      <vt:lpstr>Visio</vt:lpstr>
      <vt:lpstr>Міністерство освіти і науки України Національний технічний університет «Дніпровська політехніка» ІНСТИТУТ ЕЛЕКТРОЕНЕРГЕТИКИ ФАКУЛЬТЕТ ІНФОРМАЦІЙНИХ ТЕХНОЛОГІЙ Кафедра інформаційних технологій та комп’ютерної інженерії</vt:lpstr>
      <vt:lpstr>Тема, об’єкт, предмет, мета досліджень</vt:lpstr>
      <vt:lpstr>Актуальність роботи та теми досліджень</vt:lpstr>
      <vt:lpstr>Завдання досліджень і структурна схема вирішення</vt:lpstr>
      <vt:lpstr>Створення моделі СМО</vt:lpstr>
      <vt:lpstr>Модель СМО</vt:lpstr>
      <vt:lpstr>Модель СМО</vt:lpstr>
      <vt:lpstr>Вимоги до системи</vt:lpstr>
      <vt:lpstr>Функції що виконує комп'ютерна система</vt:lpstr>
      <vt:lpstr>Структурна схема комп’ютерної системи</vt:lpstr>
      <vt:lpstr>Основні алгоритми програми</vt:lpstr>
      <vt:lpstr>Експеримент</vt:lpstr>
      <vt:lpstr>Експеримент</vt:lpstr>
      <vt:lpstr>Висновки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Fuj1n</dc:creator>
  <cp:lastModifiedBy>ЛОХ</cp:lastModifiedBy>
  <cp:revision>58</cp:revision>
  <dcterms:created xsi:type="dcterms:W3CDTF">2019-06-23T14:03:25Z</dcterms:created>
  <dcterms:modified xsi:type="dcterms:W3CDTF">2020-12-15T19:29:04Z</dcterms:modified>
</cp:coreProperties>
</file>