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6" r:id="rId8"/>
    <p:sldId id="264" r:id="rId9"/>
    <p:sldId id="265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B83CF07-F1A4-43BC-A980-963166059992}">
          <p14:sldIdLst>
            <p14:sldId id="256"/>
          </p14:sldIdLst>
        </p14:section>
        <p14:section name="Раздел без заголовка" id="{2ED18BDA-7625-4E1A-A216-7BF85D5EE0F1}">
          <p14:sldIdLst>
            <p14:sldId id="257"/>
            <p14:sldId id="258"/>
            <p14:sldId id="259"/>
            <p14:sldId id="260"/>
            <p14:sldId id="263"/>
            <p14:sldId id="266"/>
            <p14:sldId id="264"/>
            <p14:sldId id="265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9" autoAdjust="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6" y="5052547"/>
            <a:ext cx="5637011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3" y="3132292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9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5" y="731521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6" y="2172648"/>
            <a:ext cx="5966667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9" y="4607512"/>
            <a:ext cx="5970495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3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2209802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731521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6" y="3497803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8" y="1010488"/>
            <a:ext cx="369411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9" y="4464421"/>
            <a:ext cx="6383539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1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2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2" y="6172202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2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uk-UA" sz="2800" u="sng" dirty="0" smtClean="0">
                <a:effectLst/>
              </a:rPr>
              <a:t>Обґрунтування </a:t>
            </a:r>
            <a:r>
              <a:rPr lang="uk-UA" sz="2800" u="sng" dirty="0">
                <a:effectLst/>
              </a:rPr>
              <a:t>структури та параметрів комп’ютерної системи «розумного опалення» приміщень навчального закладу</a:t>
            </a:r>
            <a:endParaRPr lang="ru-RU" sz="2800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1619672" y="12778"/>
            <a:ext cx="5637011" cy="187220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uk-UA" sz="7200" b="1" i="1" dirty="0"/>
              <a:t>Міністерство освіти і</a:t>
            </a:r>
            <a:r>
              <a:rPr lang="ru-RU" sz="7200" b="1" i="1" dirty="0"/>
              <a:t> науки </a:t>
            </a:r>
            <a:r>
              <a:rPr lang="uk-UA" sz="7200" b="1" i="1" dirty="0"/>
              <a:t>України</a:t>
            </a:r>
            <a:r>
              <a:rPr lang="ru-RU" sz="7200" i="1" dirty="0"/>
              <a:t/>
            </a:r>
            <a:br>
              <a:rPr lang="ru-RU" sz="7200" i="1" dirty="0"/>
            </a:br>
            <a:r>
              <a:rPr lang="uk-UA" sz="7200" b="1" i="1" dirty="0"/>
              <a:t>Національний технічний університет</a:t>
            </a:r>
            <a:r>
              <a:rPr lang="ru-RU" sz="7200" i="1" dirty="0"/>
              <a:t/>
            </a:r>
            <a:br>
              <a:rPr lang="ru-RU" sz="7200" i="1" dirty="0"/>
            </a:br>
            <a:r>
              <a:rPr lang="uk-UA" sz="7200" b="1" i="1" dirty="0"/>
              <a:t>«Дніпровська політехніка»</a:t>
            </a:r>
            <a:br>
              <a:rPr lang="uk-UA" sz="7200" b="1" i="1" dirty="0"/>
            </a:br>
            <a:r>
              <a:rPr lang="uk-UA" sz="7200" b="1" i="1" dirty="0"/>
              <a:t>ІНСТИТУТ ЕЛЕКТРОЕНЕРГЕТИКИ</a:t>
            </a:r>
            <a:r>
              <a:rPr lang="ru-RU" sz="7200" i="1" dirty="0"/>
              <a:t/>
            </a:r>
            <a:br>
              <a:rPr lang="ru-RU" sz="7200" i="1" dirty="0"/>
            </a:br>
            <a:r>
              <a:rPr lang="ru-RU" sz="7200" b="1" i="1" dirty="0"/>
              <a:t>ФАКУЛЬТЕТ ІНФОРМАЦІЙНИХ ТЕХНОЛОГІЙ</a:t>
            </a:r>
            <a:endParaRPr lang="en-US" sz="7200" b="1" i="1" dirty="0"/>
          </a:p>
          <a:p>
            <a:pPr algn="ctr"/>
            <a:r>
              <a:rPr lang="ru-RU" sz="7200" i="1" dirty="0"/>
              <a:t>Кафедра </a:t>
            </a:r>
            <a:r>
              <a:rPr lang="uk-UA" sz="7200" i="1" dirty="0"/>
              <a:t>інформаційних</a:t>
            </a:r>
            <a:r>
              <a:rPr lang="ru-RU" sz="7200" i="1" dirty="0"/>
              <a:t> </a:t>
            </a:r>
            <a:r>
              <a:rPr lang="uk-UA" sz="7200" i="1" dirty="0"/>
              <a:t>технологій</a:t>
            </a:r>
            <a:r>
              <a:rPr lang="ru-RU" sz="7200" i="1" dirty="0"/>
              <a:t> </a:t>
            </a:r>
          </a:p>
          <a:p>
            <a:pPr algn="ctr"/>
            <a:r>
              <a:rPr lang="ru-RU" sz="7200" i="1" dirty="0"/>
              <a:t>та </a:t>
            </a:r>
            <a:r>
              <a:rPr lang="uk-UA" sz="7200" i="1" dirty="0"/>
              <a:t>комп’ютерної</a:t>
            </a:r>
            <a:r>
              <a:rPr lang="ru-RU" sz="7200" i="1" dirty="0"/>
              <a:t> </a:t>
            </a:r>
            <a:r>
              <a:rPr lang="uk-UA" sz="7200" i="1" dirty="0"/>
              <a:t>інженерії</a:t>
            </a:r>
          </a:p>
          <a:p>
            <a:endParaRPr lang="ru-RU" dirty="0"/>
          </a:p>
        </p:txBody>
      </p:sp>
      <p:sp>
        <p:nvSpPr>
          <p:cNvPr id="8" name="Подзаголовок 5"/>
          <p:cNvSpPr txBox="1">
            <a:spLocks/>
          </p:cNvSpPr>
          <p:nvPr/>
        </p:nvSpPr>
        <p:spPr>
          <a:xfrm>
            <a:off x="1619672" y="1772816"/>
            <a:ext cx="5637011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ГРАФІЧНА ЧАСТИНА</a:t>
            </a:r>
            <a:endParaRPr lang="ru-RU" sz="1800" i="1" dirty="0"/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кваліфікаційної роботи ступеню </a:t>
            </a:r>
            <a:r>
              <a:rPr lang="uk-UA" sz="1800" b="1" i="1" dirty="0" smtClean="0">
                <a:latin typeface="Times New Roman" pitchFamily="18" charset="0"/>
                <a:cs typeface="Times New Roman" pitchFamily="18" charset="0"/>
              </a:rPr>
              <a:t>магістра</a:t>
            </a:r>
            <a:endParaRPr lang="uk-UA" sz="1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5"/>
          <p:cNvSpPr txBox="1">
            <a:spLocks/>
          </p:cNvSpPr>
          <p:nvPr/>
        </p:nvSpPr>
        <p:spPr>
          <a:xfrm>
            <a:off x="3527701" y="4581128"/>
            <a:ext cx="5637011" cy="720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Виконавець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1800" i="1" dirty="0">
                <a:latin typeface="Times New Roman" pitchFamily="18" charset="0"/>
                <a:cs typeface="Times New Roman" pitchFamily="18" charset="0"/>
              </a:rPr>
              <a:t>студент </a:t>
            </a:r>
            <a:r>
              <a:rPr lang="uk-UA" sz="1800" dirty="0" err="1">
                <a:latin typeface="Times New Roman" pitchFamily="18" charset="0"/>
                <a:cs typeface="Times New Roman" pitchFamily="18" charset="0"/>
              </a:rPr>
              <a:t>Шерстюк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 Д.М.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Керівник, </a:t>
            </a:r>
            <a:r>
              <a:rPr lang="uk-UA" sz="1800" i="1" dirty="0">
                <a:latin typeface="Times New Roman" pitchFamily="18" charset="0"/>
                <a:cs typeface="Times New Roman" pitchFamily="18" charset="0"/>
              </a:rPr>
              <a:t>проф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. Цвіркун Л.І.</a:t>
            </a:r>
            <a:endParaRPr lang="ru-RU" sz="1800" dirty="0"/>
          </a:p>
        </p:txBody>
      </p:sp>
      <p:sp>
        <p:nvSpPr>
          <p:cNvPr id="12" name="Подзаголовок 5"/>
          <p:cNvSpPr txBox="1">
            <a:spLocks/>
          </p:cNvSpPr>
          <p:nvPr/>
        </p:nvSpPr>
        <p:spPr>
          <a:xfrm>
            <a:off x="1619672" y="6021288"/>
            <a:ext cx="5637011" cy="72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Дніпро</a:t>
            </a:r>
          </a:p>
          <a:p>
            <a:pPr algn="ctr">
              <a:lnSpc>
                <a:spcPct val="115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20</a:t>
            </a:r>
            <a:endParaRPr lang="ru-RU" sz="1800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algn="r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1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6512511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dirty="0" smtClean="0"/>
              <a:t>Висновки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-1" y="1816792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За </a:t>
            </a:r>
            <a:r>
              <a:rPr lang="uk-UA" dirty="0"/>
              <a:t>допомогою методу аналізу та синтезу, методу порівняння, обґрунтовано </a:t>
            </a:r>
            <a:r>
              <a:rPr lang="uk-UA" dirty="0" smtClean="0"/>
              <a:t>вибір «розумної» </a:t>
            </a:r>
            <a:r>
              <a:rPr lang="uk-UA" dirty="0"/>
              <a:t>системи </a:t>
            </a:r>
            <a:r>
              <a:rPr lang="uk-UA" dirty="0" smtClean="0"/>
              <a:t>опалення. На основі обзору існуючих рішень та після побудови схем функціональної структури було обрано обладнання «</a:t>
            </a:r>
            <a:r>
              <a:rPr lang="en-US" dirty="0" err="1" smtClean="0"/>
              <a:t>Xiaomi</a:t>
            </a:r>
            <a:r>
              <a:rPr lang="en-US" dirty="0" smtClean="0"/>
              <a:t> </a:t>
            </a:r>
            <a:r>
              <a:rPr lang="en-US" dirty="0" err="1" smtClean="0"/>
              <a:t>Mi</a:t>
            </a:r>
            <a:r>
              <a:rPr lang="en-US" dirty="0" smtClean="0"/>
              <a:t> Smart Home</a:t>
            </a:r>
            <a:r>
              <a:rPr lang="uk-UA" dirty="0" smtClean="0"/>
              <a:t>».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04" y="908720"/>
            <a:ext cx="91332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  <a:r>
              <a:rPr lang="ru-RU" dirty="0" err="1"/>
              <a:t>кваліфікаційною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магістра</a:t>
            </a:r>
            <a:r>
              <a:rPr lang="ru-RU" dirty="0"/>
              <a:t> на кафедру «ІТКІ» </a:t>
            </a:r>
            <a:r>
              <a:rPr lang="ru-RU" dirty="0" err="1"/>
              <a:t>впроваджуються</a:t>
            </a:r>
            <a:r>
              <a:rPr lang="ru-RU" dirty="0"/>
              <a:t> система «</a:t>
            </a:r>
            <a:r>
              <a:rPr lang="ru-RU" dirty="0" err="1"/>
              <a:t>розумного</a:t>
            </a:r>
            <a:r>
              <a:rPr lang="ru-RU" dirty="0"/>
              <a:t> </a:t>
            </a:r>
            <a:r>
              <a:rPr lang="ru-RU" dirty="0" err="1"/>
              <a:t>опалення</a:t>
            </a:r>
            <a:r>
              <a:rPr lang="ru-RU" dirty="0"/>
              <a:t>» на </a:t>
            </a:r>
            <a:r>
              <a:rPr lang="ru-RU" dirty="0" err="1"/>
              <a:t>основі</a:t>
            </a:r>
            <a:r>
              <a:rPr lang="ru-RU" dirty="0"/>
              <a:t> «</a:t>
            </a:r>
            <a:r>
              <a:rPr lang="ru-RU" dirty="0" err="1"/>
              <a:t>розумного</a:t>
            </a:r>
            <a:r>
              <a:rPr lang="ru-RU" dirty="0"/>
              <a:t> дому» з </a:t>
            </a:r>
            <a:r>
              <a:rPr lang="ru-RU" dirty="0" err="1"/>
              <a:t>її</a:t>
            </a:r>
            <a:r>
              <a:rPr lang="ru-RU" dirty="0"/>
              <a:t> синтезом та </a:t>
            </a:r>
            <a:r>
              <a:rPr lang="ru-RU" dirty="0" err="1"/>
              <a:t>аналізом</a:t>
            </a:r>
            <a:r>
              <a:rPr lang="ru-RU" dirty="0"/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-17626" y="274012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Для цього обладнання був обраний додаток </a:t>
            </a:r>
            <a:r>
              <a:rPr lang="en-US" dirty="0" smtClean="0"/>
              <a:t>Home Assistant</a:t>
            </a:r>
            <a:r>
              <a:rPr lang="ru-RU" dirty="0" smtClean="0"/>
              <a:t>,</a:t>
            </a:r>
            <a:r>
              <a:rPr lang="en-US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розроблено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автоматизації</a:t>
            </a:r>
            <a:r>
              <a:rPr lang="ru-RU" dirty="0" smtClean="0"/>
              <a:t> </a:t>
            </a:r>
            <a:r>
              <a:rPr lang="ru-RU" dirty="0" err="1" smtClean="0"/>
              <a:t>сценаріїв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-1" y="337656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А результати експерименту показали оптимальний температуру обігріву </a:t>
            </a:r>
            <a:r>
              <a:rPr lang="uk-UA" dirty="0" err="1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ютерних</a:t>
            </a:r>
            <a:r>
              <a:rPr lang="uk-UA" dirty="0" smtClean="0"/>
              <a:t> класів кафедри.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24104" y="6488668"/>
            <a:ext cx="428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10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65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8889049" cy="576064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dirty="0"/>
              <a:t>Тема, </a:t>
            </a:r>
            <a:r>
              <a:rPr lang="uk-UA" sz="3000" dirty="0" smtClean="0"/>
              <a:t>об’єкт, предмет</a:t>
            </a:r>
            <a:r>
              <a:rPr lang="uk-UA" sz="3000" dirty="0"/>
              <a:t>, мета досліджень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980728"/>
            <a:ext cx="8820472" cy="43204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000" dirty="0" smtClean="0"/>
              <a:t>Тема: </a:t>
            </a:r>
            <a:r>
              <a:rPr lang="ru-RU" sz="2000" dirty="0" err="1" smtClean="0"/>
              <a:t>обґрунтування</a:t>
            </a:r>
            <a:r>
              <a:rPr lang="ru-RU" sz="2000" dirty="0" smtClean="0"/>
              <a:t> </a:t>
            </a:r>
            <a:r>
              <a:rPr lang="ru-RU" sz="2000" dirty="0" err="1"/>
              <a:t>структури</a:t>
            </a:r>
            <a:r>
              <a:rPr lang="ru-RU" sz="2000" dirty="0"/>
              <a:t> та </a:t>
            </a:r>
            <a:r>
              <a:rPr lang="ru-RU" sz="2000" dirty="0" err="1"/>
              <a:t>параметрів</a:t>
            </a:r>
            <a:r>
              <a:rPr lang="ru-RU" sz="2000" dirty="0"/>
              <a:t> </a:t>
            </a:r>
            <a:r>
              <a:rPr lang="ru-RU" sz="2000" dirty="0" err="1"/>
              <a:t>комп’ютерної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«</a:t>
            </a:r>
            <a:r>
              <a:rPr lang="ru-RU" sz="2000" dirty="0" err="1"/>
              <a:t>розумного</a:t>
            </a:r>
            <a:r>
              <a:rPr lang="ru-RU" sz="2000" dirty="0"/>
              <a:t> </a:t>
            </a:r>
            <a:r>
              <a:rPr lang="ru-RU" sz="2000" dirty="0" err="1"/>
              <a:t>опалення</a:t>
            </a:r>
            <a:r>
              <a:rPr lang="ru-RU" sz="2000" dirty="0"/>
              <a:t>» </a:t>
            </a:r>
            <a:r>
              <a:rPr lang="ru-RU" sz="2000" dirty="0" err="1"/>
              <a:t>приміщень</a:t>
            </a:r>
            <a:r>
              <a:rPr lang="ru-RU" sz="2000" dirty="0"/>
              <a:t> </a:t>
            </a:r>
            <a:r>
              <a:rPr lang="ru-RU" sz="2000" dirty="0" err="1"/>
              <a:t>навчального</a:t>
            </a:r>
            <a:r>
              <a:rPr lang="ru-RU" sz="2000" dirty="0"/>
              <a:t> </a:t>
            </a:r>
            <a:r>
              <a:rPr lang="ru-RU" sz="2000" dirty="0" smtClean="0"/>
              <a:t>закладу</a:t>
            </a:r>
          </a:p>
          <a:p>
            <a:pPr marL="45720" indent="0">
              <a:buNone/>
            </a:pPr>
            <a:r>
              <a:rPr lang="uk-UA" sz="2000" dirty="0" smtClean="0"/>
              <a:t>Предмет роботи: створення системи контролю «розумного опалення» для поліпшення умов проведення класних занять</a:t>
            </a:r>
          </a:p>
          <a:p>
            <a:pPr marL="45720" indent="0">
              <a:buNone/>
            </a:pPr>
            <a:r>
              <a:rPr lang="uk-UA" sz="2000" dirty="0" smtClean="0"/>
              <a:t>Об’єкт </a:t>
            </a:r>
            <a:r>
              <a:rPr lang="uk-UA" sz="2000" dirty="0"/>
              <a:t>розробки: комп’ютерні аудиторії Національного </a:t>
            </a:r>
            <a:r>
              <a:rPr lang="uk-UA" sz="2000" dirty="0" smtClean="0"/>
              <a:t>технічного університету </a:t>
            </a:r>
            <a:r>
              <a:rPr lang="uk-UA" sz="2000" dirty="0"/>
              <a:t>«Дніпровська політехніка» кафедри «інформаційних технологій та комп’ютерної інженерії».</a:t>
            </a:r>
            <a:endParaRPr lang="ru-RU" sz="2000" dirty="0"/>
          </a:p>
          <a:p>
            <a:pPr marL="45720" indent="0">
              <a:buNone/>
            </a:pPr>
            <a:r>
              <a:rPr lang="uk-UA" sz="2000" dirty="0" err="1" smtClean="0"/>
              <a:t>Мет</a:t>
            </a:r>
            <a:r>
              <a:rPr lang="ru-RU" sz="2000" dirty="0"/>
              <a:t>а</a:t>
            </a:r>
            <a:r>
              <a:rPr lang="uk-UA" sz="2000" dirty="0" smtClean="0"/>
              <a:t> роботи: </a:t>
            </a:r>
            <a:r>
              <a:rPr lang="uk-UA" sz="2000" dirty="0"/>
              <a:t>створення системи опалення в Національному технічному університеті «Дніпровська політехніка» на кафедрі «інформаційних технологій та комп'ютерної інженерії» на основі технології «розумний дім» та аналіз структури і параметрів системи.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355976" y="63339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6082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8961057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dirty="0">
                <a:cs typeface="Times New Roman" panose="02020603050405020304" pitchFamily="18" charset="0"/>
              </a:rPr>
              <a:t>Актуальність роботи та теми досліджень</a:t>
            </a:r>
            <a:endParaRPr lang="ru-RU" sz="3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836712"/>
            <a:ext cx="8784976" cy="180020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000" dirty="0" err="1"/>
              <a:t>Часи</a:t>
            </a:r>
            <a:r>
              <a:rPr lang="ru-RU" sz="2000" dirty="0"/>
              <a:t>, коли для </a:t>
            </a:r>
            <a:r>
              <a:rPr lang="ru-RU" sz="2000" dirty="0" err="1"/>
              <a:t>обігріву</a:t>
            </a:r>
            <a:r>
              <a:rPr lang="ru-RU" sz="2000" dirty="0"/>
              <a:t> </a:t>
            </a:r>
            <a:r>
              <a:rPr lang="ru-RU" sz="2000" dirty="0" err="1"/>
              <a:t>будинків</a:t>
            </a:r>
            <a:r>
              <a:rPr lang="ru-RU" sz="2000" dirty="0"/>
              <a:t> </a:t>
            </a:r>
            <a:r>
              <a:rPr lang="ru-RU" sz="2000" dirty="0" err="1"/>
              <a:t>використовувалися</a:t>
            </a:r>
            <a:r>
              <a:rPr lang="ru-RU" sz="2000" dirty="0"/>
              <a:t> </a:t>
            </a:r>
            <a:r>
              <a:rPr lang="ru-RU" sz="2000" dirty="0" err="1"/>
              <a:t>системи</a:t>
            </a:r>
            <a:r>
              <a:rPr lang="ru-RU" sz="2000" dirty="0"/>
              <a:t> </a:t>
            </a:r>
            <a:r>
              <a:rPr lang="ru-RU" sz="2000" dirty="0" err="1"/>
              <a:t>опалення</a:t>
            </a:r>
            <a:r>
              <a:rPr lang="ru-RU" sz="2000" dirty="0"/>
              <a:t> з природною </a:t>
            </a:r>
            <a:r>
              <a:rPr lang="ru-RU" sz="2000" dirty="0" err="1"/>
              <a:t>циркуляцією</a:t>
            </a:r>
            <a:r>
              <a:rPr lang="ru-RU" sz="2000" dirty="0"/>
              <a:t> </a:t>
            </a:r>
            <a:r>
              <a:rPr lang="ru-RU" sz="2000" dirty="0" err="1"/>
              <a:t>теплоносія</a:t>
            </a:r>
            <a:r>
              <a:rPr lang="ru-RU" sz="2000" dirty="0"/>
              <a:t>, </a:t>
            </a:r>
            <a:r>
              <a:rPr lang="ru-RU" sz="2000" dirty="0" err="1"/>
              <a:t>вже</a:t>
            </a:r>
            <a:r>
              <a:rPr lang="ru-RU" sz="2000" dirty="0"/>
              <a:t> давно </a:t>
            </a:r>
            <a:r>
              <a:rPr lang="ru-RU" sz="2000" dirty="0" err="1"/>
              <a:t>пройшли</a:t>
            </a:r>
            <a:r>
              <a:rPr lang="ru-RU" sz="2000" dirty="0"/>
              <a:t>. </a:t>
            </a:r>
            <a:r>
              <a:rPr lang="ru-RU" sz="2000" dirty="0" err="1"/>
              <a:t>Інтенсивно</a:t>
            </a:r>
            <a:r>
              <a:rPr lang="ru-RU" sz="2000" dirty="0"/>
              <a:t> </a:t>
            </a:r>
            <a:r>
              <a:rPr lang="ru-RU" sz="2000" dirty="0" err="1"/>
              <a:t>ростуть</a:t>
            </a:r>
            <a:r>
              <a:rPr lang="ru-RU" sz="2000" dirty="0"/>
              <a:t> </a:t>
            </a:r>
            <a:r>
              <a:rPr lang="ru-RU" sz="2000" dirty="0" err="1"/>
              <a:t>ціни</a:t>
            </a:r>
            <a:r>
              <a:rPr lang="ru-RU" sz="2000" dirty="0"/>
              <a:t> на </a:t>
            </a:r>
            <a:r>
              <a:rPr lang="ru-RU" sz="2000" dirty="0" err="1"/>
              <a:t>природні</a:t>
            </a:r>
            <a:r>
              <a:rPr lang="ru-RU" sz="2000" dirty="0"/>
              <a:t> </a:t>
            </a:r>
            <a:r>
              <a:rPr lang="ru-RU" sz="2000" dirty="0" err="1"/>
              <a:t>енергоносії</a:t>
            </a:r>
            <a:r>
              <a:rPr lang="ru-RU" sz="2000" dirty="0"/>
              <a:t> </a:t>
            </a:r>
            <a:r>
              <a:rPr lang="ru-RU" sz="2000" dirty="0" err="1"/>
              <a:t>змусили</a:t>
            </a:r>
            <a:r>
              <a:rPr lang="ru-RU" sz="2000" dirty="0"/>
              <a:t> </a:t>
            </a:r>
            <a:r>
              <a:rPr lang="ru-RU" sz="2000" dirty="0" err="1"/>
              <a:t>людини</a:t>
            </a:r>
            <a:r>
              <a:rPr lang="ru-RU" sz="2000" dirty="0"/>
              <a:t> </a:t>
            </a:r>
            <a:r>
              <a:rPr lang="ru-RU" sz="2000" dirty="0" err="1"/>
              <a:t>продумати</a:t>
            </a:r>
            <a:r>
              <a:rPr lang="ru-RU" sz="2000" dirty="0"/>
              <a:t> </a:t>
            </a:r>
            <a:r>
              <a:rPr lang="ru-RU" sz="2000" dirty="0" err="1"/>
              <a:t>нову</a:t>
            </a:r>
            <a:r>
              <a:rPr lang="ru-RU" sz="2000" dirty="0"/>
              <a:t>, </a:t>
            </a:r>
            <a:r>
              <a:rPr lang="ru-RU" sz="2000" dirty="0" err="1"/>
              <a:t>покращену</a:t>
            </a:r>
            <a:r>
              <a:rPr lang="ru-RU" sz="2000" dirty="0"/>
              <a:t> систему </a:t>
            </a:r>
            <a:r>
              <a:rPr lang="ru-RU" sz="2000" dirty="0" err="1"/>
              <a:t>опалення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дозволяє</a:t>
            </a:r>
            <a:r>
              <a:rPr lang="ru-RU" sz="2000" dirty="0"/>
              <a:t> в </a:t>
            </a:r>
            <a:r>
              <a:rPr lang="ru-RU" sz="2000" dirty="0" err="1"/>
              <a:t>кілька</a:t>
            </a:r>
            <a:r>
              <a:rPr lang="ru-RU" sz="2000" dirty="0"/>
              <a:t> </a:t>
            </a:r>
            <a:r>
              <a:rPr lang="ru-RU" sz="2000" dirty="0" err="1"/>
              <a:t>разів</a:t>
            </a:r>
            <a:r>
              <a:rPr lang="ru-RU" sz="2000" dirty="0"/>
              <a:t> </a:t>
            </a:r>
            <a:r>
              <a:rPr lang="ru-RU" sz="2000" dirty="0" err="1"/>
              <a:t>знизити</a:t>
            </a:r>
            <a:r>
              <a:rPr lang="ru-RU" sz="2000" dirty="0"/>
              <a:t> </a:t>
            </a:r>
            <a:r>
              <a:rPr lang="ru-RU" sz="2000" dirty="0" err="1"/>
              <a:t>споживання</a:t>
            </a:r>
            <a:r>
              <a:rPr lang="ru-RU" sz="2000" dirty="0"/>
              <a:t> </a:t>
            </a:r>
            <a:r>
              <a:rPr lang="ru-RU" sz="2000" dirty="0" err="1"/>
              <a:t>електрики</a:t>
            </a:r>
            <a:r>
              <a:rPr lang="ru-RU" sz="2000" dirty="0" smtClean="0"/>
              <a:t>.</a:t>
            </a:r>
          </a:p>
          <a:p>
            <a:pPr marL="45720" indent="0">
              <a:buNone/>
            </a:pPr>
            <a:r>
              <a:rPr lang="uk-UA" sz="2000" dirty="0" smtClean="0"/>
              <a:t>Актуальність теми дослідження полягає у заміні застарілого обладнання, що може вийти з ладу в будь-який момент, а також в економічному ефекті.</a:t>
            </a:r>
            <a:endParaRPr lang="ru-RU" sz="2000" dirty="0"/>
          </a:p>
        </p:txBody>
      </p:sp>
      <p:sp>
        <p:nvSpPr>
          <p:cNvPr id="4" name="AutoShape 2" descr="Технология умный дом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4" descr="Технология умный дом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6" descr="Технология умный дом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8" descr="Технология умный дом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8" name="Picture 10" descr="Технология умный дом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247" y="3501008"/>
            <a:ext cx="6066568" cy="28892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323284" y="64886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65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0151"/>
            <a:ext cx="7562850" cy="5200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-19879" y="17151"/>
            <a:ext cx="8961057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None/>
            </a:pPr>
            <a:r>
              <a:rPr lang="ru-RU" sz="3000" dirty="0" err="1">
                <a:cs typeface="Times New Roman" panose="02020603050405020304" pitchFamily="18" charset="0"/>
              </a:rPr>
              <a:t>Завдання</a:t>
            </a:r>
            <a:r>
              <a:rPr lang="ru-RU" sz="3000" dirty="0"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cs typeface="Times New Roman" panose="02020603050405020304" pitchFamily="18" charset="0"/>
              </a:rPr>
              <a:t>досліджень</a:t>
            </a:r>
            <a:r>
              <a:rPr lang="ru-RU" sz="3000" dirty="0">
                <a:cs typeface="Times New Roman" panose="02020603050405020304" pitchFamily="18" charset="0"/>
              </a:rPr>
              <a:t> і </a:t>
            </a:r>
            <a:r>
              <a:rPr lang="ru-RU" sz="3000" dirty="0" err="1">
                <a:cs typeface="Times New Roman" panose="02020603050405020304" pitchFamily="18" charset="0"/>
              </a:rPr>
              <a:t>структурну</a:t>
            </a:r>
            <a:r>
              <a:rPr lang="ru-RU" sz="3000" dirty="0">
                <a:cs typeface="Times New Roman" panose="02020603050405020304" pitchFamily="18" charset="0"/>
              </a:rPr>
              <a:t> схему </a:t>
            </a:r>
            <a:r>
              <a:rPr lang="ru-RU" sz="3000" dirty="0" err="1">
                <a:cs typeface="Times New Roman" panose="02020603050405020304" pitchFamily="18" charset="0"/>
              </a:rPr>
              <a:t>вирішення</a:t>
            </a:r>
            <a:r>
              <a:rPr lang="ru-RU" sz="3000" dirty="0">
                <a:cs typeface="Times New Roman" panose="02020603050405020304" pitchFamily="18" charset="0"/>
              </a:rPr>
              <a:t> 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11746" y="633942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65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9140569" cy="1143000"/>
          </a:xfrm>
        </p:spPr>
        <p:txBody>
          <a:bodyPr/>
          <a:lstStyle/>
          <a:p>
            <a:pPr marL="0" indent="0" algn="l">
              <a:buNone/>
            </a:pPr>
            <a:r>
              <a:rPr lang="uk-UA" sz="3000" dirty="0" smtClean="0"/>
              <a:t>Модель системи контролю «розумного опалення»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782" y="1458650"/>
            <a:ext cx="91182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М</a:t>
            </a:r>
            <a:r>
              <a:rPr lang="ru-RU" sz="2000" dirty="0" err="1" smtClean="0"/>
              <a:t>атематична</a:t>
            </a:r>
            <a:r>
              <a:rPr lang="ru-RU" sz="2000" dirty="0" smtClean="0"/>
              <a:t> </a:t>
            </a:r>
            <a:r>
              <a:rPr lang="ru-RU" sz="2000" dirty="0"/>
              <a:t>модель </a:t>
            </a:r>
            <a:r>
              <a:rPr lang="ru-RU" sz="2000" dirty="0" err="1"/>
              <a:t>потрібна</a:t>
            </a:r>
            <a:r>
              <a:rPr lang="ru-RU" sz="2000" dirty="0"/>
              <a:t> для </a:t>
            </a:r>
            <a:r>
              <a:rPr lang="ru-RU" sz="2000" dirty="0" err="1"/>
              <a:t>системи</a:t>
            </a:r>
            <a:r>
              <a:rPr lang="ru-RU" sz="2000" dirty="0"/>
              <a:t> контролю </a:t>
            </a:r>
            <a:r>
              <a:rPr lang="ru-RU" sz="2000" dirty="0" err="1"/>
              <a:t>щоб</a:t>
            </a:r>
            <a:r>
              <a:rPr lang="ru-RU" sz="2000" dirty="0"/>
              <a:t> </a:t>
            </a:r>
            <a:r>
              <a:rPr lang="ru-RU" sz="2000" dirty="0" err="1"/>
              <a:t>спостерігати</a:t>
            </a:r>
            <a:r>
              <a:rPr lang="ru-RU" sz="2000" dirty="0"/>
              <a:t>, як </a:t>
            </a:r>
            <a:r>
              <a:rPr lang="ru-RU" sz="2000" dirty="0" err="1"/>
              <a:t>зміна</a:t>
            </a:r>
            <a:r>
              <a:rPr lang="ru-RU" sz="2000" dirty="0"/>
              <a:t> </a:t>
            </a:r>
            <a:r>
              <a:rPr lang="ru-RU" sz="2000" dirty="0" err="1"/>
              <a:t>зовнішньої</a:t>
            </a:r>
            <a:r>
              <a:rPr lang="ru-RU" sz="2000" dirty="0"/>
              <a:t> </a:t>
            </a:r>
            <a:r>
              <a:rPr lang="ru-RU" sz="2000" dirty="0" err="1"/>
              <a:t>температури</a:t>
            </a:r>
            <a:r>
              <a:rPr lang="ru-RU" sz="2000" dirty="0"/>
              <a:t> </a:t>
            </a:r>
            <a:r>
              <a:rPr lang="ru-RU" sz="2000" dirty="0" err="1"/>
              <a:t>впливає</a:t>
            </a:r>
            <a:r>
              <a:rPr lang="ru-RU" sz="2000" dirty="0"/>
              <a:t> на </a:t>
            </a:r>
            <a:r>
              <a:rPr lang="ru-RU" sz="2000" dirty="0" err="1"/>
              <a:t>внутрішню</a:t>
            </a:r>
            <a:r>
              <a:rPr lang="ru-RU" sz="2000" dirty="0"/>
              <a:t> температуру та для </a:t>
            </a:r>
            <a:r>
              <a:rPr lang="ru-RU" sz="2000" dirty="0" err="1"/>
              <a:t>дослідження</a:t>
            </a:r>
            <a:r>
              <a:rPr lang="ru-RU" sz="2000" dirty="0"/>
              <a:t> </a:t>
            </a:r>
            <a:r>
              <a:rPr lang="ru-RU" sz="2000" dirty="0" err="1"/>
              <a:t>ефекту</a:t>
            </a:r>
            <a:r>
              <a:rPr lang="ru-RU" sz="2000" dirty="0"/>
              <a:t> </a:t>
            </a:r>
            <a:r>
              <a:rPr lang="ru-RU" sz="2000" dirty="0" err="1"/>
              <a:t>параметрів</a:t>
            </a:r>
            <a:r>
              <a:rPr lang="ru-RU" sz="2000" dirty="0"/>
              <a:t>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змінюються</a:t>
            </a:r>
            <a:r>
              <a:rPr lang="ru-RU" sz="2000" dirty="0"/>
              <a:t>, на </a:t>
            </a:r>
            <a:r>
              <a:rPr lang="ru-RU" sz="2000" dirty="0" err="1"/>
              <a:t>внутрішній</a:t>
            </a:r>
            <a:r>
              <a:rPr lang="ru-RU" sz="2000" dirty="0"/>
              <a:t> </a:t>
            </a:r>
            <a:r>
              <a:rPr lang="ru-RU" sz="2000" dirty="0" err="1"/>
              <a:t>температурі</a:t>
            </a:r>
            <a:r>
              <a:rPr lang="ru-RU" sz="2000" dirty="0"/>
              <a:t>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-1985" y="2931904"/>
            <a:ext cx="90963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Компоненти моделі </a:t>
            </a:r>
            <a:r>
              <a:rPr lang="uk-UA" sz="2000" dirty="0"/>
              <a:t>для системи опалення з «розумними» пристроями  – це термостат, або датчик температури, зовнішнє середовище та клімат у класі.</a:t>
            </a:r>
            <a:endParaRPr lang="ru-RU" sz="2000" dirty="0"/>
          </a:p>
        </p:txBody>
      </p:sp>
      <p:pic>
        <p:nvPicPr>
          <p:cNvPr id="13" name="Рисунок 12"/>
          <p:cNvPicPr/>
          <p:nvPr/>
        </p:nvPicPr>
        <p:blipFill>
          <a:blip r:embed="rId2"/>
          <a:stretch>
            <a:fillRect/>
          </a:stretch>
        </p:blipFill>
        <p:spPr>
          <a:xfrm>
            <a:off x="1331640" y="4070439"/>
            <a:ext cx="5940425" cy="14973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Прямоугольник 14"/>
          <p:cNvSpPr/>
          <p:nvPr/>
        </p:nvSpPr>
        <p:spPr>
          <a:xfrm>
            <a:off x="2322896" y="5606203"/>
            <a:ext cx="3998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Схема повної математичної моделі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01852" y="638132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3765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-20712" y="0"/>
            <a:ext cx="9164712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000" dirty="0" smtClean="0"/>
              <a:t>Синтез </a:t>
            </a:r>
            <a:r>
              <a:rPr lang="ru-RU" sz="3000" dirty="0" err="1" smtClean="0"/>
              <a:t>системи</a:t>
            </a:r>
            <a:r>
              <a:rPr lang="ru-RU" sz="3000" dirty="0" smtClean="0"/>
              <a:t> контролю </a:t>
            </a:r>
            <a:endParaRPr lang="ru-RU" sz="3000" dirty="0"/>
          </a:p>
        </p:txBody>
      </p:sp>
      <p:sp>
        <p:nvSpPr>
          <p:cNvPr id="10" name="AutoShape 2" descr="Кирпичики для построения сети ZigBee: трансиверы стандарта 802.15.4,  трансиверы, микромодули и программные реализации стека - Журнал  Беспроводные технолог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4" descr="Кирпичики для построения сети ZigBee: трансиверы стандарта 802.15.4,  трансиверы, микромодули и программные реализации стека - Журнал  Беспроводные технологи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548680"/>
            <a:ext cx="911821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встановлення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вимог</a:t>
            </a:r>
            <a:r>
              <a:rPr lang="ru-RU" sz="2000" dirty="0" smtClean="0"/>
              <a:t> до синтезу комп</a:t>
            </a:r>
            <a:r>
              <a:rPr lang="en-US" sz="2000" dirty="0" smtClean="0"/>
              <a:t>’</a:t>
            </a:r>
            <a:r>
              <a:rPr lang="uk-UA" sz="2000" dirty="0" err="1" smtClean="0"/>
              <a:t>ютерної</a:t>
            </a:r>
            <a:r>
              <a:rPr lang="uk-UA" sz="2000" dirty="0" smtClean="0"/>
              <a:t> системи, була складена функціональна структура системи.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-12892" y="1256566"/>
            <a:ext cx="91311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В якості апаратного забезпечення було обрано компоненти системи «розумного дому» від </a:t>
            </a:r>
            <a:r>
              <a:rPr lang="uk-UA" sz="2000" dirty="0" err="1" smtClean="0"/>
              <a:t>компнії</a:t>
            </a:r>
            <a:r>
              <a:rPr lang="uk-UA" sz="2000" dirty="0" smtClean="0"/>
              <a:t> «</a:t>
            </a:r>
            <a:r>
              <a:rPr lang="en-US" sz="2000" dirty="0" err="1" smtClean="0"/>
              <a:t>Xiaomi</a:t>
            </a:r>
            <a:r>
              <a:rPr lang="uk-UA" sz="2000" dirty="0" smtClean="0"/>
              <a:t>», </a:t>
            </a:r>
            <a:r>
              <a:rPr lang="uk-UA" sz="2000" dirty="0" err="1" smtClean="0"/>
              <a:t>хаб</a:t>
            </a:r>
            <a:r>
              <a:rPr lang="uk-UA" sz="2000" dirty="0" smtClean="0"/>
              <a:t> якої підтримує </a:t>
            </a:r>
            <a:r>
              <a:rPr lang="en-US" sz="2000" dirty="0" smtClean="0"/>
              <a:t>Wi-Fi </a:t>
            </a:r>
            <a:r>
              <a:rPr lang="ru-RU" sz="2000" dirty="0" smtClean="0"/>
              <a:t>та </a:t>
            </a:r>
            <a:r>
              <a:rPr lang="en-US" sz="2000" dirty="0" err="1" smtClean="0"/>
              <a:t>ZigBee</a:t>
            </a:r>
            <a:r>
              <a:rPr lang="en-US" sz="2000" dirty="0" smtClean="0"/>
              <a:t> </a:t>
            </a:r>
            <a:r>
              <a:rPr lang="ru-RU" sz="2000" dirty="0" err="1" smtClean="0"/>
              <a:t>протоколи</a:t>
            </a:r>
            <a:r>
              <a:rPr lang="ru-RU" sz="2000" dirty="0" smtClean="0"/>
              <a:t>.</a:t>
            </a:r>
            <a:endParaRPr lang="uk-UA" sz="2000" dirty="0"/>
          </a:p>
        </p:txBody>
      </p:sp>
      <p:sp>
        <p:nvSpPr>
          <p:cNvPr id="16" name="AutoShape 8" descr="Wi-Fi — Википедия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0" descr="Wi-Fi — Википедия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WiFi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5123" y="3822722"/>
            <a:ext cx="3045673" cy="1804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Рисунок 19" descr="Xiaomi - пятое место в рейтинге лучших систем «Умный дом»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70" y="2265151"/>
            <a:ext cx="5652120" cy="31571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" name="Picture 6" descr="Кирпичики для построения сети ZigBee: трансиверы стандарта 802.15.4,  трансиверы, микромодули и программные реализации стека - Журнал  Беспроводные технологии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123" y="4725144"/>
            <a:ext cx="4380094" cy="24901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399415" y="64886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95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0570" y="692696"/>
            <a:ext cx="91545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Home Assistant – </a:t>
            </a:r>
            <a:r>
              <a:rPr lang="uk-UA" sz="2000" dirty="0" smtClean="0"/>
              <a:t>ПЗ </a:t>
            </a:r>
            <a:r>
              <a:rPr lang="uk-UA" sz="2000" dirty="0"/>
              <a:t>з відкритим кодом для автоматизації розумного будинку, що орієнтується на локальне управління і конфіденційність. </a:t>
            </a:r>
            <a:r>
              <a:rPr lang="uk-UA" sz="2000" dirty="0" err="1"/>
              <a:t>Home</a:t>
            </a:r>
            <a:r>
              <a:rPr lang="uk-UA" sz="2000" dirty="0"/>
              <a:t> </a:t>
            </a:r>
            <a:r>
              <a:rPr lang="uk-UA" sz="2000" dirty="0" err="1"/>
              <a:t>Assistant</a:t>
            </a:r>
            <a:r>
              <a:rPr lang="uk-UA" sz="2000" dirty="0"/>
              <a:t> буде відстежувати стан усіх пристроїв. Керуються усі пристрої за допомогою єдиного, зручного для мобільних пристроїв інтерфейсу. </a:t>
            </a:r>
            <a:r>
              <a:rPr lang="uk-UA" sz="2000" dirty="0" err="1"/>
              <a:t>Home</a:t>
            </a:r>
            <a:r>
              <a:rPr lang="uk-UA" sz="2000" dirty="0"/>
              <a:t> </a:t>
            </a:r>
            <a:r>
              <a:rPr lang="uk-UA" sz="2000" dirty="0" err="1"/>
              <a:t>Assistant</a:t>
            </a:r>
            <a:r>
              <a:rPr lang="uk-UA" sz="2000" dirty="0"/>
              <a:t> дозволяє керувати всіма своїми пристроями, не зберігаючи жодних даних у хмарі. Можна налаштувати розширені правила управління пристроями.</a:t>
            </a:r>
            <a:endParaRPr lang="ru-RU" sz="2000" dirty="0"/>
          </a:p>
        </p:txBody>
      </p:sp>
      <p:pic>
        <p:nvPicPr>
          <p:cNvPr id="2050" name="Picture 2" descr="Первое знакомство с Home Assistant / Хабр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80928"/>
            <a:ext cx="3594924" cy="3594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413468" y="64886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3838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9140569" cy="1143000"/>
          </a:xfrm>
        </p:spPr>
        <p:txBody>
          <a:bodyPr/>
          <a:lstStyle/>
          <a:p>
            <a:pPr marL="0" indent="0" algn="l">
              <a:buNone/>
            </a:pPr>
            <a:r>
              <a:rPr lang="ru-RU" sz="3000" dirty="0" err="1" smtClean="0"/>
              <a:t>Розробка</a:t>
            </a:r>
            <a:r>
              <a:rPr lang="ru-RU" sz="3000" dirty="0" smtClean="0"/>
              <a:t> </a:t>
            </a:r>
            <a:r>
              <a:rPr lang="ru-RU" sz="3000" dirty="0" err="1" smtClean="0"/>
              <a:t>програмного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забезпечення</a:t>
            </a:r>
            <a:r>
              <a:rPr lang="ru-RU" sz="3000" dirty="0" smtClean="0"/>
              <a:t> «</a:t>
            </a:r>
            <a:r>
              <a:rPr lang="ru-RU" sz="3000" dirty="0" err="1" smtClean="0"/>
              <a:t>розумного</a:t>
            </a:r>
            <a:r>
              <a:rPr lang="ru-RU" sz="3000" dirty="0" smtClean="0"/>
              <a:t> </a:t>
            </a:r>
            <a:r>
              <a:rPr lang="ru-RU" sz="3000" dirty="0" err="1" smtClean="0"/>
              <a:t>опалення</a:t>
            </a:r>
            <a:r>
              <a:rPr lang="ru-RU" sz="3000" dirty="0" smtClean="0"/>
              <a:t>» </a:t>
            </a:r>
            <a:r>
              <a:rPr lang="ru-RU" sz="3000" dirty="0" err="1" smtClean="0"/>
              <a:t>комп’ютерних</a:t>
            </a:r>
            <a:r>
              <a:rPr lang="ru-RU" sz="3000" dirty="0" smtClean="0"/>
              <a:t> </a:t>
            </a:r>
            <a:r>
              <a:rPr lang="ru-RU" sz="3000" dirty="0" err="1" smtClean="0"/>
              <a:t>класів</a:t>
            </a:r>
            <a:endParaRPr lang="ru-RU" sz="3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782" y="1268760"/>
            <a:ext cx="591437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Програмне</a:t>
            </a:r>
            <a:r>
              <a:rPr lang="ru-RU" sz="2000" dirty="0"/>
              <a:t> </a:t>
            </a:r>
            <a:r>
              <a:rPr lang="ru-RU" sz="2000" dirty="0" err="1"/>
              <a:t>забезпечення</a:t>
            </a:r>
            <a:r>
              <a:rPr lang="ru-RU" sz="2000" dirty="0"/>
              <a:t> </a:t>
            </a:r>
            <a:r>
              <a:rPr lang="ru-RU" sz="2000" dirty="0" err="1"/>
              <a:t>виступає</a:t>
            </a:r>
            <a:r>
              <a:rPr lang="ru-RU" sz="2000" dirty="0"/>
              <a:t> в </a:t>
            </a:r>
            <a:r>
              <a:rPr lang="ru-RU" sz="2000" dirty="0" err="1"/>
              <a:t>якості</a:t>
            </a:r>
            <a:r>
              <a:rPr lang="ru-RU" sz="2000" dirty="0"/>
              <a:t> центрального концентратора </a:t>
            </a:r>
            <a:r>
              <a:rPr lang="ru-RU" sz="2000" dirty="0" err="1"/>
              <a:t>контролерів</a:t>
            </a:r>
            <a:r>
              <a:rPr lang="ru-RU" sz="2000" dirty="0"/>
              <a:t> «</a:t>
            </a:r>
            <a:r>
              <a:rPr lang="ru-RU" sz="2000" dirty="0" err="1"/>
              <a:t>розумного</a:t>
            </a:r>
            <a:r>
              <a:rPr lang="ru-RU" sz="2000" dirty="0"/>
              <a:t> дому»,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всі</a:t>
            </a:r>
            <a:r>
              <a:rPr lang="ru-RU" sz="2000" dirty="0"/>
              <a:t> </a:t>
            </a:r>
            <a:r>
              <a:rPr lang="ru-RU" sz="2000" dirty="0" err="1"/>
              <a:t>стандартні</a:t>
            </a:r>
            <a:r>
              <a:rPr lang="ru-RU" sz="2000" dirty="0"/>
              <a:t> </a:t>
            </a:r>
            <a:r>
              <a:rPr lang="ru-RU" sz="2000" dirty="0" err="1"/>
              <a:t>функції</a:t>
            </a:r>
            <a:r>
              <a:rPr lang="ru-RU" sz="2000" dirty="0"/>
              <a:t> </a:t>
            </a:r>
            <a:r>
              <a:rPr lang="ru-RU" sz="2000" dirty="0" err="1"/>
              <a:t>створення</a:t>
            </a:r>
            <a:r>
              <a:rPr lang="ru-RU" sz="2000" dirty="0"/>
              <a:t> </a:t>
            </a:r>
            <a:r>
              <a:rPr lang="ru-RU" sz="2000" dirty="0" err="1"/>
              <a:t>умовних</a:t>
            </a:r>
            <a:r>
              <a:rPr lang="ru-RU" sz="2000" dirty="0"/>
              <a:t> </a:t>
            </a:r>
            <a:r>
              <a:rPr lang="ru-RU" sz="2000" dirty="0" err="1"/>
              <a:t>операторів</a:t>
            </a:r>
            <a:r>
              <a:rPr lang="ru-RU" sz="2000" dirty="0"/>
              <a:t>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можна</a:t>
            </a:r>
            <a:r>
              <a:rPr lang="ru-RU" sz="2000" dirty="0"/>
              <a:t> </a:t>
            </a:r>
            <a:r>
              <a:rPr lang="ru-RU" sz="2000" dirty="0" err="1"/>
              <a:t>очікувати</a:t>
            </a:r>
            <a:r>
              <a:rPr lang="ru-RU" sz="2000" dirty="0"/>
              <a:t> </a:t>
            </a:r>
            <a:r>
              <a:rPr lang="ru-RU" sz="2000" dirty="0" err="1"/>
              <a:t>від</a:t>
            </a:r>
            <a:r>
              <a:rPr lang="ru-RU" sz="2000" dirty="0"/>
              <a:t> </a:t>
            </a:r>
            <a:r>
              <a:rPr lang="ru-RU" sz="2000" dirty="0" err="1"/>
              <a:t>сучасної</a:t>
            </a:r>
            <a:r>
              <a:rPr lang="ru-RU" sz="2000" dirty="0"/>
              <a:t> </a:t>
            </a:r>
            <a:r>
              <a:rPr lang="ru-RU" sz="2000" dirty="0" err="1"/>
              <a:t>платформи</a:t>
            </a:r>
            <a:r>
              <a:rPr lang="ru-RU" sz="2000" dirty="0"/>
              <a:t> </a:t>
            </a:r>
            <a:r>
              <a:rPr lang="ru-RU" sz="2000" dirty="0" err="1"/>
              <a:t>домашньої</a:t>
            </a:r>
            <a:r>
              <a:rPr lang="ru-RU" sz="2000" dirty="0"/>
              <a:t> </a:t>
            </a:r>
            <a:r>
              <a:rPr lang="ru-RU" sz="2000" dirty="0" err="1"/>
              <a:t>автоматизації</a:t>
            </a:r>
            <a:r>
              <a:rPr lang="ru-RU" sz="2000" dirty="0"/>
              <a:t> для </a:t>
            </a:r>
            <a:r>
              <a:rPr lang="ru-RU" sz="2000" dirty="0" err="1"/>
              <a:t>управління</a:t>
            </a:r>
            <a:r>
              <a:rPr lang="ru-RU" sz="2000" dirty="0"/>
              <a:t> простою </a:t>
            </a:r>
            <a:r>
              <a:rPr lang="ru-RU" sz="2000" dirty="0" err="1"/>
              <a:t>технологією</a:t>
            </a:r>
            <a:r>
              <a:rPr lang="ru-RU" sz="2000" dirty="0"/>
              <a:t> </a:t>
            </a:r>
            <a:r>
              <a:rPr lang="ru-RU" sz="2000" dirty="0" smtClean="0"/>
              <a:t>«</a:t>
            </a:r>
            <a:r>
              <a:rPr lang="ru-RU" sz="2000" dirty="0" err="1" smtClean="0"/>
              <a:t>розумного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будинку</a:t>
            </a:r>
            <a:r>
              <a:rPr lang="ru-RU" sz="2000" dirty="0" smtClean="0"/>
              <a:t>».</a:t>
            </a:r>
            <a:endParaRPr lang="ru-RU" sz="2000" dirty="0"/>
          </a:p>
        </p:txBody>
      </p:sp>
      <p:pic>
        <p:nvPicPr>
          <p:cNvPr id="6" name="Рисунок 5"/>
          <p:cNvPicPr/>
          <p:nvPr/>
        </p:nvPicPr>
        <p:blipFill>
          <a:blip r:embed="rId2"/>
          <a:stretch>
            <a:fillRect/>
          </a:stretch>
        </p:blipFill>
        <p:spPr>
          <a:xfrm>
            <a:off x="5436096" y="1268760"/>
            <a:ext cx="3024336" cy="4752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-26077" y="3514026"/>
            <a:ext cx="59401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Програма </a:t>
            </a:r>
            <a:r>
              <a:rPr lang="uk-UA" sz="2000" dirty="0" smtClean="0"/>
              <a:t>була </a:t>
            </a:r>
            <a:r>
              <a:rPr lang="uk-UA" sz="2000" dirty="0"/>
              <a:t>написана за допомогою мови YAML, так як конфігурації додатка </a:t>
            </a:r>
            <a:r>
              <a:rPr lang="uk-UA" sz="2000" dirty="0" err="1"/>
              <a:t>Home</a:t>
            </a:r>
            <a:r>
              <a:rPr lang="uk-UA" sz="2000" dirty="0"/>
              <a:t> </a:t>
            </a:r>
            <a:r>
              <a:rPr lang="uk-UA" sz="2000" dirty="0" err="1"/>
              <a:t>Assistant</a:t>
            </a:r>
            <a:r>
              <a:rPr lang="uk-UA" sz="2000" dirty="0"/>
              <a:t> написані цією ж мовою. </a:t>
            </a:r>
            <a:endParaRPr lang="ru-RU" sz="2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256356" y="6065734"/>
            <a:ext cx="596516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Схема алгоритму функціонування програми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083230" y="648866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95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1" y="188640"/>
            <a:ext cx="9140569" cy="576064"/>
          </a:xfrm>
        </p:spPr>
        <p:txBody>
          <a:bodyPr/>
          <a:lstStyle/>
          <a:p>
            <a:pPr marL="0" indent="0" algn="l">
              <a:buNone/>
            </a:pPr>
            <a:r>
              <a:rPr lang="uk-UA" sz="3200" dirty="0" smtClean="0">
                <a:effectLst/>
              </a:rPr>
              <a:t>Експеримент</a:t>
            </a:r>
            <a:endParaRPr lang="ru-RU" sz="3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69269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Експеримент проводився для встановлення </a:t>
            </a:r>
            <a:r>
              <a:rPr lang="uk-UA" sz="2000" dirty="0"/>
              <a:t>достатньої температури у системі «розумного опалення» навчальних приміщень першого корпусу НТУ «ДП», кафедри «ІТКІ», в різних умовах навколишнього температурного режиму.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01613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Експеримент </a:t>
            </a:r>
            <a:r>
              <a:rPr lang="uk-UA" sz="2000" dirty="0" smtClean="0"/>
              <a:t>проводився </a:t>
            </a:r>
            <a:r>
              <a:rPr lang="uk-UA" sz="2000" dirty="0"/>
              <a:t>за допомогою створеної моделі контролю температурного режиму в 2-му розділі. </a:t>
            </a:r>
            <a:endParaRPr lang="ru-RU" sz="2000" dirty="0"/>
          </a:p>
        </p:txBody>
      </p:sp>
      <p:pic>
        <p:nvPicPr>
          <p:cNvPr id="9" name="Рисунок 8"/>
          <p:cNvPicPr/>
          <p:nvPr/>
        </p:nvPicPr>
        <p:blipFill>
          <a:blip r:embed="rId2"/>
          <a:stretch>
            <a:fillRect/>
          </a:stretch>
        </p:blipFill>
        <p:spPr>
          <a:xfrm>
            <a:off x="1936668" y="2724021"/>
            <a:ext cx="5270664" cy="353264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092795" y="6256663"/>
            <a:ext cx="49584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Результати </a:t>
            </a:r>
            <a:r>
              <a:rPr lang="uk-UA" dirty="0" smtClean="0"/>
              <a:t>експерименту в вигляді графіку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418753" y="6539859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295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434</TotalTime>
  <Words>613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Обґрунтування структури та параметрів комп’ютерної системи «розумного опалення» приміщень навчального закладу</vt:lpstr>
      <vt:lpstr>Тема, об’єкт, предмет, мета досліджень</vt:lpstr>
      <vt:lpstr>Актуальність роботи та теми досліджень</vt:lpstr>
      <vt:lpstr>Презентация PowerPoint</vt:lpstr>
      <vt:lpstr>Модель системи контролю «розумного опалення»</vt:lpstr>
      <vt:lpstr>Синтез системи контролю </vt:lpstr>
      <vt:lpstr>Презентация PowerPoint</vt:lpstr>
      <vt:lpstr>Розробка програмного забезпечення «розумного опалення» комп’ютерних класів</vt:lpstr>
      <vt:lpstr>Експеримент</vt:lpstr>
      <vt:lpstr>Висновки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Денис</dc:creator>
  <cp:lastModifiedBy>Денис</cp:lastModifiedBy>
  <cp:revision>99</cp:revision>
  <dcterms:created xsi:type="dcterms:W3CDTF">2020-12-14T23:42:08Z</dcterms:created>
  <dcterms:modified xsi:type="dcterms:W3CDTF">2020-12-16T03:23:10Z</dcterms:modified>
</cp:coreProperties>
</file>