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F78-945C-426B-B99B-2214E401D1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02BF-049F-4F56-A2F0-0221A010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4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F78-945C-426B-B99B-2214E401D1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02BF-049F-4F56-A2F0-0221A010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1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F78-945C-426B-B99B-2214E401D1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02BF-049F-4F56-A2F0-0221A010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9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F78-945C-426B-B99B-2214E401D1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02BF-049F-4F56-A2F0-0221A010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F78-945C-426B-B99B-2214E401D1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02BF-049F-4F56-A2F0-0221A010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6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F78-945C-426B-B99B-2214E401D1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02BF-049F-4F56-A2F0-0221A010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F78-945C-426B-B99B-2214E401D1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02BF-049F-4F56-A2F0-0221A010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4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F78-945C-426B-B99B-2214E401D1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02BF-049F-4F56-A2F0-0221A010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5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F78-945C-426B-B99B-2214E401D1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02BF-049F-4F56-A2F0-0221A010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4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F78-945C-426B-B99B-2214E401D1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02BF-049F-4F56-A2F0-0221A010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F78-945C-426B-B99B-2214E401D1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202BF-049F-4F56-A2F0-0221A010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0"/>
                <a:lumOff val="100000"/>
              </a:schemeClr>
            </a:gs>
            <a:gs pos="68000">
              <a:schemeClr val="accent1">
                <a:lumMod val="20000"/>
                <a:lumOff val="80000"/>
              </a:schemeClr>
            </a:gs>
            <a:gs pos="81000">
              <a:schemeClr val="accent1">
                <a:lumMod val="20000"/>
                <a:lumOff val="80000"/>
              </a:schemeClr>
            </a:gs>
            <a:gs pos="98990">
              <a:schemeClr val="accent1">
                <a:lumMod val="20000"/>
                <a:lumOff val="80000"/>
              </a:schemeClr>
            </a:gs>
            <a:gs pos="41000">
              <a:schemeClr val="accent1">
                <a:lumMod val="0"/>
                <a:lumOff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52F78-945C-426B-B99B-2214E401D14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202BF-049F-4F56-A2F0-0221A010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7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9917" y="130204"/>
            <a:ext cx="647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</a:t>
            </a:r>
            <a:r>
              <a:rPr lang="en-US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науки України</a:t>
            </a:r>
            <a:b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ІОНАЛЬНИЙ  ТЕХНІЧНИЙ УНІВЕРСИТЕТ</a:t>
            </a:r>
          </a:p>
          <a:p>
            <a:pPr algn="ctr"/>
            <a: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«ДНІПРОВСЬКА ПОЛІТЕХНІКА»</a:t>
            </a:r>
            <a:b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ЕЛЕКТРОЕНЕРГЕТИКИ </a:t>
            </a:r>
            <a:b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ІНФОРМАЦІЙНИХ ТЕХНОЛОГІЙ</a:t>
            </a:r>
            <a:b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інформаційних систем та технологій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3259" y="20278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 робота ступеня бакалавра</a:t>
            </a:r>
          </a:p>
          <a:p>
            <a:pPr algn="ctr"/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 </a:t>
            </a:r>
            <a:r>
              <a:rPr lang="uk-UA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Комп’ютерна інженерія</a:t>
            </a:r>
            <a:endParaRPr lang="uk-UA" alt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52500" y="2970075"/>
            <a:ext cx="9997518" cy="1327153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Кіберфізична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випікання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хліба</a:t>
            </a: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компанії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Snack Production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опрацюванням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корпоративної мережі</a:t>
            </a:r>
            <a:endParaRPr lang="uk-UA" alt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776721" y="4606238"/>
            <a:ext cx="5165004" cy="118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0000"/>
              </a:spcBef>
            </a:pPr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</a:t>
            </a: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ct val="20000"/>
              </a:spcBef>
            </a:pPr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</a:t>
            </a:r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123-18ск-1</a:t>
            </a:r>
            <a:r>
              <a:rPr lang="en-US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Шека</a:t>
            </a:r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Т.М.</a:t>
            </a:r>
            <a:endParaRPr lang="en-US" alt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ct val="20000"/>
              </a:spcBef>
            </a:pPr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 </a:t>
            </a:r>
          </a:p>
          <a:p>
            <a:pPr eaLnBrk="1" hangingPunct="1">
              <a:lnSpc>
                <a:spcPct val="75000"/>
              </a:lnSpc>
              <a:spcBef>
                <a:spcPct val="20000"/>
              </a:spcBef>
            </a:pPr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 </a:t>
            </a:r>
            <a:r>
              <a:rPr lang="uk-UA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</a:t>
            </a:r>
            <a:r>
              <a:rPr lang="uk-UA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М.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257421" y="6084405"/>
            <a:ext cx="83169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 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30205" y="791358"/>
            <a:ext cx="5910948" cy="4880237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Прямоугольник 2"/>
          <p:cNvSpPr/>
          <p:nvPr/>
        </p:nvSpPr>
        <p:spPr>
          <a:xfrm>
            <a:off x="1831513" y="6396335"/>
            <a:ext cx="85861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корпоративної мережі </a:t>
            </a:r>
          </a:p>
        </p:txBody>
      </p:sp>
    </p:spTree>
    <p:extLst>
      <p:ext uri="{BB962C8B-B14F-4D97-AF65-F5344CB8AC3E}">
        <p14:creationId xmlns:p14="http://schemas.microsoft.com/office/powerpoint/2010/main" val="4324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731" y="6396335"/>
            <a:ext cx="80714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мережі </a:t>
            </a:r>
          </a:p>
        </p:txBody>
      </p:sp>
      <p:sp>
        <p:nvSpPr>
          <p:cNvPr id="3" name="Надпись 71"/>
          <p:cNvSpPr txBox="1"/>
          <p:nvPr/>
        </p:nvSpPr>
        <p:spPr>
          <a:xfrm>
            <a:off x="1863525" y="289367"/>
            <a:ext cx="9722733" cy="5962914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Налаштування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параметр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доступу до налаштувань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роутера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Sheka_Rt_1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usemame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123-18sk_Sheka password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admincisco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Sheka_Rt_1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)#line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0 15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Sheka_Rt_1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-line)#login local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Sheka_Rt_1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-line)#transport input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Sheka_Rt_1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-line)#exit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Sheka_Rt_1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-line)#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domain-name Sheka_Rt_1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Sheka_Rt_1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-line)# service pass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Sheka_Rt_1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-line)# banner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$You connect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Sheka_Rt_1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Sheka_Rt_1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-line)# crypto key generate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1024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2973" y="6257439"/>
            <a:ext cx="78283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45" y="237402"/>
            <a:ext cx="6041893" cy="5378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5" y="237402"/>
            <a:ext cx="5479879" cy="53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nackproduction.com.ua/storage/app/media/uploaded-files/202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6" y="2495016"/>
            <a:ext cx="10488900" cy="416278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21920" y="269290"/>
            <a:ext cx="11623040" cy="2225726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даної кваліфікаційної роботи – розробка проекту 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кіберфізичної </a:t>
            </a: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забезпечення 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 лінії виготовлення хліба </a:t>
            </a:r>
            <a:r>
              <a:rPr lang="uk-UA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опрацюванням побудови, безпеки та налаштуванням корпоративної 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uk-UA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комп’ютерної системи служить 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дільниця «Клуб Чіпсів» компанії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Snack Production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layout.header.bran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3" y="5902290"/>
            <a:ext cx="2170585" cy="75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24026" y="228600"/>
            <a:ext cx="9099238" cy="5610225"/>
            <a:chOff x="328284" y="0"/>
            <a:chExt cx="9372599" cy="6371594"/>
          </a:xfrm>
        </p:grpSpPr>
        <p:sp>
          <p:nvSpPr>
            <p:cNvPr id="3" name="Стрелка вправо 3"/>
            <p:cNvSpPr/>
            <p:nvPr/>
          </p:nvSpPr>
          <p:spPr>
            <a:xfrm>
              <a:off x="1785608" y="3768965"/>
              <a:ext cx="571500" cy="101077"/>
            </a:xfrm>
            <a:custGeom>
              <a:avLst>
                <a:gd name="f0" fmla="val 1969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28284" y="0"/>
              <a:ext cx="9372599" cy="6371594"/>
              <a:chOff x="328284" y="0"/>
              <a:chExt cx="9372599" cy="6371594"/>
            </a:xfrm>
          </p:grpSpPr>
          <p:sp>
            <p:nvSpPr>
              <p:cNvPr id="5" name="Стрелка вправо 5"/>
              <p:cNvSpPr/>
              <p:nvPr/>
            </p:nvSpPr>
            <p:spPr>
              <a:xfrm rot="16200004">
                <a:off x="3929273" y="792702"/>
                <a:ext cx="700851" cy="115763"/>
              </a:xfrm>
              <a:custGeom>
                <a:avLst>
                  <a:gd name="f0" fmla="val 19102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FFFFFF"/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Стрелка вправо 6"/>
              <p:cNvSpPr/>
              <p:nvPr/>
            </p:nvSpPr>
            <p:spPr>
              <a:xfrm rot="10799991">
                <a:off x="5233608" y="1348155"/>
                <a:ext cx="1981203" cy="135166"/>
              </a:xfrm>
              <a:custGeom>
                <a:avLst>
                  <a:gd name="f0" fmla="val 20863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+- f8 0 f7"/>
                  <a:gd name="f15" fmla="pin 0 f0 21600"/>
                  <a:gd name="f16" fmla="pin 0 f1 10800"/>
                  <a:gd name="f17" fmla="*/ f10 f2 1"/>
                  <a:gd name="f18" fmla="*/ f11 f2 1"/>
                  <a:gd name="f19" fmla="val f15"/>
                  <a:gd name="f20" fmla="val f16"/>
                  <a:gd name="f21" fmla="*/ f14 1 21600"/>
                  <a:gd name="f22" fmla="*/ f15 f12 1"/>
                  <a:gd name="f23" fmla="*/ f16 f13 1"/>
                  <a:gd name="f24" fmla="*/ f17 1 f4"/>
                  <a:gd name="f25" fmla="*/ f18 1 f4"/>
                  <a:gd name="f26" fmla="+- 21600 0 f20"/>
                  <a:gd name="f27" fmla="+- 21600 0 f19"/>
                  <a:gd name="f28" fmla="*/ 0 f21 1"/>
                  <a:gd name="f29" fmla="*/ 21600 f21 1"/>
                  <a:gd name="f30" fmla="*/ f20 f13 1"/>
                  <a:gd name="f31" fmla="*/ f19 f12 1"/>
                  <a:gd name="f32" fmla="+- f24 0 f3"/>
                  <a:gd name="f33" fmla="+- f25 0 f3"/>
                  <a:gd name="f34" fmla="*/ f27 f20 1"/>
                  <a:gd name="f35" fmla="*/ f28 1 f21"/>
                  <a:gd name="f36" fmla="*/ f29 1 f21"/>
                  <a:gd name="f37" fmla="*/ f26 f13 1"/>
                  <a:gd name="f38" fmla="*/ f34 1 10800"/>
                  <a:gd name="f39" fmla="*/ f35 f12 1"/>
                  <a:gd name="f40" fmla="*/ f35 f13 1"/>
                  <a:gd name="f41" fmla="*/ f36 f13 1"/>
                  <a:gd name="f42" fmla="+- f19 f38 0"/>
                  <a:gd name="f43" fmla="*/ f42 f12 1"/>
                </a:gdLst>
                <a:ahLst>
                  <a:ahXY gdRefX="f0" minX="f7" maxX="f8" gdRefY="f1" minY="f7" maxY="f9">
                    <a:pos x="f22" y="f23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0"/>
                  </a:cxn>
                  <a:cxn ang="f33">
                    <a:pos x="f31" y="f41"/>
                  </a:cxn>
                </a:cxnLst>
                <a:rect l="f39" t="f30" r="f43" b="f37"/>
                <a:pathLst>
                  <a:path w="21600" h="21600">
                    <a:moveTo>
                      <a:pt x="f7" y="f20"/>
                    </a:moveTo>
                    <a:lnTo>
                      <a:pt x="f19" y="f20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6"/>
                    </a:lnTo>
                    <a:lnTo>
                      <a:pt x="f7" y="f26"/>
                    </a:lnTo>
                    <a:close/>
                  </a:path>
                </a:pathLst>
              </a:custGeom>
              <a:solidFill>
                <a:srgbClr val="FFFFFF"/>
              </a:solidFill>
              <a:ln w="1270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328284" y="0"/>
                <a:ext cx="9372599" cy="6371594"/>
                <a:chOff x="328284" y="0"/>
                <a:chExt cx="9372599" cy="6371594"/>
              </a:xfrm>
            </p:grpSpPr>
            <p:sp>
              <p:nvSpPr>
                <p:cNvPr id="8" name="Двойная стрелка влево/вправо 47"/>
                <p:cNvSpPr/>
                <p:nvPr/>
              </p:nvSpPr>
              <p:spPr>
                <a:xfrm>
                  <a:off x="4033505" y="3780687"/>
                  <a:ext cx="2314574" cy="12017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50000"/>
                    <a:gd name="f8" fmla="+- 0 0 -360"/>
                    <a:gd name="f9" fmla="+- 0 0 -180"/>
                    <a:gd name="f10" fmla="abs f3"/>
                    <a:gd name="f11" fmla="abs f4"/>
                    <a:gd name="f12" fmla="abs f5"/>
                    <a:gd name="f13" fmla="*/ f8 f0 1"/>
                    <a:gd name="f14" fmla="*/ f9 f0 1"/>
                    <a:gd name="f15" fmla="?: f10 f3 1"/>
                    <a:gd name="f16" fmla="?: f11 f4 1"/>
                    <a:gd name="f17" fmla="?: f12 f5 1"/>
                    <a:gd name="f18" fmla="*/ f13 1 f2"/>
                    <a:gd name="f19" fmla="*/ f14 1 f2"/>
                    <a:gd name="f20" fmla="*/ f15 1 21600"/>
                    <a:gd name="f21" fmla="*/ f16 1 21600"/>
                    <a:gd name="f22" fmla="*/ 21600 f15 1"/>
                    <a:gd name="f23" fmla="*/ 21600 f16 1"/>
                    <a:gd name="f24" fmla="+- f18 0 f1"/>
                    <a:gd name="f25" fmla="+- f19 0 f1"/>
                    <a:gd name="f26" fmla="min f21 f20"/>
                    <a:gd name="f27" fmla="*/ f22 1 f17"/>
                    <a:gd name="f28" fmla="*/ f23 1 f17"/>
                    <a:gd name="f29" fmla="val f27"/>
                    <a:gd name="f30" fmla="val f28"/>
                    <a:gd name="f31" fmla="*/ f6 f26 1"/>
                    <a:gd name="f32" fmla="+- f30 0 f6"/>
                    <a:gd name="f33" fmla="+- f29 0 f6"/>
                    <a:gd name="f34" fmla="*/ f29 f26 1"/>
                    <a:gd name="f35" fmla="*/ f30 f26 1"/>
                    <a:gd name="f36" fmla="*/ f32 1 2"/>
                    <a:gd name="f37" fmla="*/ f33 1 2"/>
                    <a:gd name="f38" fmla="min f33 f32"/>
                    <a:gd name="f39" fmla="*/ f32 f7 1"/>
                    <a:gd name="f40" fmla="+- f6 f36 0"/>
                    <a:gd name="f41" fmla="+- f6 f37 0"/>
                    <a:gd name="f42" fmla="*/ f38 f7 1"/>
                    <a:gd name="f43" fmla="*/ f39 1 200000"/>
                    <a:gd name="f44" fmla="*/ f42 1 100000"/>
                    <a:gd name="f45" fmla="+- f40 0 f43"/>
                    <a:gd name="f46" fmla="+- f40 f43 0"/>
                    <a:gd name="f47" fmla="*/ f40 f26 1"/>
                    <a:gd name="f48" fmla="*/ f41 f26 1"/>
                    <a:gd name="f49" fmla="+- f29 0 f44"/>
                    <a:gd name="f50" fmla="*/ f45 f44 1"/>
                    <a:gd name="f51" fmla="*/ f45 f26 1"/>
                    <a:gd name="f52" fmla="*/ f46 f26 1"/>
                    <a:gd name="f53" fmla="*/ f44 f26 1"/>
                    <a:gd name="f54" fmla="*/ f50 1 f36"/>
                    <a:gd name="f55" fmla="*/ f49 f26 1"/>
                    <a:gd name="f56" fmla="+- f44 0 f54"/>
                    <a:gd name="f57" fmla="+- f49 f54 0"/>
                    <a:gd name="f58" fmla="*/ f56 f26 1"/>
                    <a:gd name="f59" fmla="*/ f57 f2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55" y="f31"/>
                    </a:cxn>
                    <a:cxn ang="f24">
                      <a:pos x="f48" y="f51"/>
                    </a:cxn>
                    <a:cxn ang="f24">
                      <a:pos x="f53" y="f31"/>
                    </a:cxn>
                    <a:cxn ang="f25">
                      <a:pos x="f53" y="f35"/>
                    </a:cxn>
                    <a:cxn ang="f25">
                      <a:pos x="f48" y="f52"/>
                    </a:cxn>
                    <a:cxn ang="f25">
                      <a:pos x="f55" y="f35"/>
                    </a:cxn>
                  </a:cxnLst>
                  <a:rect l="f58" t="f51" r="f59" b="f52"/>
                  <a:pathLst>
                    <a:path>
                      <a:moveTo>
                        <a:pt x="f31" y="f47"/>
                      </a:moveTo>
                      <a:lnTo>
                        <a:pt x="f53" y="f31"/>
                      </a:lnTo>
                      <a:lnTo>
                        <a:pt x="f53" y="f51"/>
                      </a:lnTo>
                      <a:lnTo>
                        <a:pt x="f55" y="f51"/>
                      </a:lnTo>
                      <a:lnTo>
                        <a:pt x="f55" y="f31"/>
                      </a:lnTo>
                      <a:lnTo>
                        <a:pt x="f34" y="f47"/>
                      </a:lnTo>
                      <a:lnTo>
                        <a:pt x="f55" y="f35"/>
                      </a:lnTo>
                      <a:lnTo>
                        <a:pt x="f55" y="f52"/>
                      </a:lnTo>
                      <a:lnTo>
                        <a:pt x="f53" y="f52"/>
                      </a:lnTo>
                      <a:lnTo>
                        <a:pt x="f53" y="f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414009" y="590766"/>
                  <a:ext cx="1666878" cy="480791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 dirty="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Ведучий інженер по якості</a:t>
                  </a:r>
                  <a:endParaRPr lang="en-US" sz="1200" kern="150" dirty="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3557258" y="1201010"/>
                  <a:ext cx="1666878" cy="480791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Керівник дільниці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6587208" y="1763329"/>
                  <a:ext cx="1371601" cy="608377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Старший технолог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328284" y="2107125"/>
                  <a:ext cx="1419221" cy="480791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Старший контролер ОТК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509262" y="3383088"/>
                  <a:ext cx="1266828" cy="693453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Контролер ОТК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1909436" y="2079391"/>
                  <a:ext cx="3067053" cy="332859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Змінний майстер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2357108" y="3531020"/>
                  <a:ext cx="1666878" cy="536277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Комірник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4709786" y="3420487"/>
                  <a:ext cx="1333496" cy="504218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Завідуючий господарством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6357608" y="3457054"/>
                  <a:ext cx="1295403" cy="480791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Технолог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7814933" y="3382750"/>
                  <a:ext cx="1885950" cy="554766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Налагоджувальний устаткування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7233905" y="4631308"/>
                  <a:ext cx="2266953" cy="480791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Промислово-виробничий персонал 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7700633" y="5536875"/>
                  <a:ext cx="1333496" cy="787097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Промислово-виробничий персонал 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2585708" y="4612819"/>
                  <a:ext cx="2143125" cy="480791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Промислово-виробничий персонал 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3157208" y="5546119"/>
                  <a:ext cx="1333496" cy="777852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Промислово-виробничий персонал 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4909811" y="4640086"/>
                  <a:ext cx="1333496" cy="788615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Промислово-виробничий персонал 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6094572" y="5536875"/>
                  <a:ext cx="1333496" cy="773719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Промислово-виробничий персонал 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85434" y="4594320"/>
                  <a:ext cx="2066928" cy="480791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 dirty="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Промислово-виробничий персонал </a:t>
                  </a:r>
                  <a:endParaRPr lang="en-US" sz="1200" kern="150" dirty="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499734" y="5546659"/>
                  <a:ext cx="1333496" cy="824935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Промислово-виробничий персонал 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Стрелка вправо 26"/>
                <p:cNvSpPr/>
                <p:nvPr/>
              </p:nvSpPr>
              <p:spPr>
                <a:xfrm>
                  <a:off x="1404605" y="1359877"/>
                  <a:ext cx="2143125" cy="155502"/>
                </a:xfrm>
                <a:custGeom>
                  <a:avLst>
                    <a:gd name="f0" fmla="val 20816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" name="Стрелка вправо 27"/>
                <p:cNvSpPr/>
                <p:nvPr/>
              </p:nvSpPr>
              <p:spPr>
                <a:xfrm rot="16200004">
                  <a:off x="0" y="1523405"/>
                  <a:ext cx="1017068" cy="131883"/>
                </a:xfrm>
                <a:custGeom>
                  <a:avLst>
                    <a:gd name="f0" fmla="val 19639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9" name="Стрелка вправо 28"/>
                <p:cNvSpPr/>
                <p:nvPr/>
              </p:nvSpPr>
              <p:spPr>
                <a:xfrm rot="16200004">
                  <a:off x="3937383" y="1822345"/>
                  <a:ext cx="382018" cy="113568"/>
                </a:xfrm>
                <a:custGeom>
                  <a:avLst>
                    <a:gd name="f0" fmla="val 17105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1404605" y="1478393"/>
                  <a:ext cx="84261" cy="619487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grpSp>
              <p:nvGrpSpPr>
                <p:cNvPr id="31" name="Группа 30"/>
                <p:cNvGrpSpPr/>
                <p:nvPr/>
              </p:nvGrpSpPr>
              <p:grpSpPr>
                <a:xfrm>
                  <a:off x="3642983" y="8266"/>
                  <a:ext cx="5819772" cy="1091034"/>
                  <a:chOff x="0" y="0"/>
                  <a:chExt cx="5819772" cy="1091034"/>
                </a:xfrm>
              </p:grpSpPr>
              <p:sp>
                <p:nvSpPr>
                  <p:cNvPr id="58" name="Прямоугольник 57"/>
                  <p:cNvSpPr/>
                  <p:nvPr/>
                </p:nvSpPr>
                <p:spPr>
                  <a:xfrm>
                    <a:off x="0" y="0"/>
                    <a:ext cx="1666878" cy="480791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1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uk-UA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rPr>
                      <a:t>Керівник</a:t>
                    </a:r>
                    <a:endParaRPr lang="en-US" sz="1200" kern="150">
                      <a:effectLst/>
                      <a:latin typeface="Times New Roman" panose="02020603050405020304" pitchFamily="18" charset="0"/>
                      <a:ea typeface="Andale Sans UI"/>
                      <a:cs typeface="Tahoma" panose="020B0604030504040204" pitchFamily="34" charset="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uk-UA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rPr>
                      <a:t>виробництва</a:t>
                    </a:r>
                    <a:endParaRPr lang="en-US" sz="1200" kern="150">
                      <a:effectLst/>
                      <a:latin typeface="Times New Roman" panose="02020603050405020304" pitchFamily="18" charset="0"/>
                      <a:ea typeface="Andale Sans UI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9" name="Прямоугольник 58"/>
                  <p:cNvSpPr/>
                  <p:nvPr/>
                </p:nvSpPr>
                <p:spPr>
                  <a:xfrm>
                    <a:off x="3009903" y="600999"/>
                    <a:ext cx="1666878" cy="480791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1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uk-UA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rPr>
                      <a:t>Ведучий технолог</a:t>
                    </a:r>
                    <a:endParaRPr lang="en-US" sz="1200" kern="150">
                      <a:effectLst/>
                      <a:latin typeface="Times New Roman" panose="02020603050405020304" pitchFamily="18" charset="0"/>
                      <a:ea typeface="Andale Sans UI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0" name="Прямоугольник 59"/>
                  <p:cNvSpPr/>
                  <p:nvPr/>
                </p:nvSpPr>
                <p:spPr>
                  <a:xfrm>
                    <a:off x="1628775" y="591745"/>
                    <a:ext cx="1333496" cy="480791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1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uk-UA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rPr>
                      <a:t>Бухгалтерія</a:t>
                    </a:r>
                    <a:endParaRPr lang="en-US" sz="1200" kern="150">
                      <a:effectLst/>
                      <a:latin typeface="Times New Roman" panose="02020603050405020304" pitchFamily="18" charset="0"/>
                      <a:ea typeface="Andale Sans UI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1" name="Стрелка вправо 34"/>
                  <p:cNvSpPr/>
                  <p:nvPr/>
                </p:nvSpPr>
                <p:spPr>
                  <a:xfrm rot="10799991">
                    <a:off x="1676397" y="101645"/>
                    <a:ext cx="3590921" cy="143624"/>
                  </a:xfrm>
                  <a:custGeom>
                    <a:avLst>
                      <a:gd name="f0" fmla="val 21168"/>
                      <a:gd name="f1" fmla="val 5400"/>
                    </a:avLst>
                    <a:gdLst>
                      <a:gd name="f2" fmla="val 10800000"/>
                      <a:gd name="f3" fmla="val 5400000"/>
                      <a:gd name="f4" fmla="val 180"/>
                      <a:gd name="f5" fmla="val w"/>
                      <a:gd name="f6" fmla="val h"/>
                      <a:gd name="f7" fmla="val 0"/>
                      <a:gd name="f8" fmla="val 21600"/>
                      <a:gd name="f9" fmla="val 10800"/>
                      <a:gd name="f10" fmla="+- 0 0 0"/>
                      <a:gd name="f11" fmla="+- 0 0 180"/>
                      <a:gd name="f12" fmla="*/ f5 1 21600"/>
                      <a:gd name="f13" fmla="*/ f6 1 21600"/>
                      <a:gd name="f14" fmla="+- f8 0 f7"/>
                      <a:gd name="f15" fmla="pin 0 f0 21600"/>
                      <a:gd name="f16" fmla="pin 0 f1 10800"/>
                      <a:gd name="f17" fmla="*/ f10 f2 1"/>
                      <a:gd name="f18" fmla="*/ f11 f2 1"/>
                      <a:gd name="f19" fmla="val f15"/>
                      <a:gd name="f20" fmla="val f16"/>
                      <a:gd name="f21" fmla="*/ f14 1 21600"/>
                      <a:gd name="f22" fmla="*/ f15 f12 1"/>
                      <a:gd name="f23" fmla="*/ f16 f13 1"/>
                      <a:gd name="f24" fmla="*/ f17 1 f4"/>
                      <a:gd name="f25" fmla="*/ f18 1 f4"/>
                      <a:gd name="f26" fmla="+- 21600 0 f20"/>
                      <a:gd name="f27" fmla="+- 21600 0 f19"/>
                      <a:gd name="f28" fmla="*/ 0 f21 1"/>
                      <a:gd name="f29" fmla="*/ 21600 f21 1"/>
                      <a:gd name="f30" fmla="*/ f20 f13 1"/>
                      <a:gd name="f31" fmla="*/ f19 f12 1"/>
                      <a:gd name="f32" fmla="+- f24 0 f3"/>
                      <a:gd name="f33" fmla="+- f25 0 f3"/>
                      <a:gd name="f34" fmla="*/ f27 f20 1"/>
                      <a:gd name="f35" fmla="*/ f28 1 f21"/>
                      <a:gd name="f36" fmla="*/ f29 1 f21"/>
                      <a:gd name="f37" fmla="*/ f26 f13 1"/>
                      <a:gd name="f38" fmla="*/ f34 1 10800"/>
                      <a:gd name="f39" fmla="*/ f35 f12 1"/>
                      <a:gd name="f40" fmla="*/ f35 f13 1"/>
                      <a:gd name="f41" fmla="*/ f36 f13 1"/>
                      <a:gd name="f42" fmla="+- f19 f38 0"/>
                      <a:gd name="f43" fmla="*/ f42 f12 1"/>
                    </a:gdLst>
                    <a:ahLst>
                      <a:ahXY gdRefX="f0" minX="f7" maxX="f8" gdRefY="f1" minY="f7" maxY="f9">
                        <a:pos x="f22" y="f23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31" y="f40"/>
                      </a:cxn>
                      <a:cxn ang="f33">
                        <a:pos x="f31" y="f41"/>
                      </a:cxn>
                    </a:cxnLst>
                    <a:rect l="f39" t="f30" r="f43" b="f37"/>
                    <a:pathLst>
                      <a:path w="21600" h="21600">
                        <a:moveTo>
                          <a:pt x="f7" y="f20"/>
                        </a:moveTo>
                        <a:lnTo>
                          <a:pt x="f19" y="f20"/>
                        </a:lnTo>
                        <a:lnTo>
                          <a:pt x="f19" y="f7"/>
                        </a:lnTo>
                        <a:lnTo>
                          <a:pt x="f8" y="f9"/>
                        </a:lnTo>
                        <a:lnTo>
                          <a:pt x="f19" y="f8"/>
                        </a:lnTo>
                        <a:lnTo>
                          <a:pt x="f19" y="f26"/>
                        </a:lnTo>
                        <a:lnTo>
                          <a:pt x="f7" y="f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1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62" name="Стрелка вправо 35"/>
                  <p:cNvSpPr/>
                  <p:nvPr/>
                </p:nvSpPr>
                <p:spPr>
                  <a:xfrm rot="16200004">
                    <a:off x="1962070" y="334849"/>
                    <a:ext cx="365833" cy="122374"/>
                  </a:xfrm>
                  <a:custGeom>
                    <a:avLst>
                      <a:gd name="f0" fmla="val 17987"/>
                      <a:gd name="f1" fmla="val 5400"/>
                    </a:avLst>
                    <a:gdLst>
                      <a:gd name="f2" fmla="val 10800000"/>
                      <a:gd name="f3" fmla="val 5400000"/>
                      <a:gd name="f4" fmla="val 180"/>
                      <a:gd name="f5" fmla="val w"/>
                      <a:gd name="f6" fmla="val h"/>
                      <a:gd name="f7" fmla="val 0"/>
                      <a:gd name="f8" fmla="val 21600"/>
                      <a:gd name="f9" fmla="val 10800"/>
                      <a:gd name="f10" fmla="+- 0 0 0"/>
                      <a:gd name="f11" fmla="+- 0 0 180"/>
                      <a:gd name="f12" fmla="*/ f5 1 21600"/>
                      <a:gd name="f13" fmla="*/ f6 1 21600"/>
                      <a:gd name="f14" fmla="+- f8 0 f7"/>
                      <a:gd name="f15" fmla="pin 0 f0 21600"/>
                      <a:gd name="f16" fmla="pin 0 f1 10800"/>
                      <a:gd name="f17" fmla="*/ f10 f2 1"/>
                      <a:gd name="f18" fmla="*/ f11 f2 1"/>
                      <a:gd name="f19" fmla="val f15"/>
                      <a:gd name="f20" fmla="val f16"/>
                      <a:gd name="f21" fmla="*/ f14 1 21600"/>
                      <a:gd name="f22" fmla="*/ f15 f12 1"/>
                      <a:gd name="f23" fmla="*/ f16 f13 1"/>
                      <a:gd name="f24" fmla="*/ f17 1 f4"/>
                      <a:gd name="f25" fmla="*/ f18 1 f4"/>
                      <a:gd name="f26" fmla="+- 21600 0 f20"/>
                      <a:gd name="f27" fmla="+- 21600 0 f19"/>
                      <a:gd name="f28" fmla="*/ 0 f21 1"/>
                      <a:gd name="f29" fmla="*/ 21600 f21 1"/>
                      <a:gd name="f30" fmla="*/ f20 f13 1"/>
                      <a:gd name="f31" fmla="*/ f19 f12 1"/>
                      <a:gd name="f32" fmla="+- f24 0 f3"/>
                      <a:gd name="f33" fmla="+- f25 0 f3"/>
                      <a:gd name="f34" fmla="*/ f27 f20 1"/>
                      <a:gd name="f35" fmla="*/ f28 1 f21"/>
                      <a:gd name="f36" fmla="*/ f29 1 f21"/>
                      <a:gd name="f37" fmla="*/ f26 f13 1"/>
                      <a:gd name="f38" fmla="*/ f34 1 10800"/>
                      <a:gd name="f39" fmla="*/ f35 f12 1"/>
                      <a:gd name="f40" fmla="*/ f35 f13 1"/>
                      <a:gd name="f41" fmla="*/ f36 f13 1"/>
                      <a:gd name="f42" fmla="+- f19 f38 0"/>
                      <a:gd name="f43" fmla="*/ f42 f12 1"/>
                    </a:gdLst>
                    <a:ahLst>
                      <a:ahXY gdRefX="f0" minX="f7" maxX="f8" gdRefY="f1" minY="f7" maxY="f9">
                        <a:pos x="f22" y="f23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31" y="f40"/>
                      </a:cxn>
                      <a:cxn ang="f33">
                        <a:pos x="f31" y="f41"/>
                      </a:cxn>
                    </a:cxnLst>
                    <a:rect l="f39" t="f30" r="f43" b="f37"/>
                    <a:pathLst>
                      <a:path w="21600" h="21600">
                        <a:moveTo>
                          <a:pt x="f7" y="f20"/>
                        </a:moveTo>
                        <a:lnTo>
                          <a:pt x="f19" y="f20"/>
                        </a:lnTo>
                        <a:lnTo>
                          <a:pt x="f19" y="f7"/>
                        </a:lnTo>
                        <a:lnTo>
                          <a:pt x="f8" y="f9"/>
                        </a:lnTo>
                        <a:lnTo>
                          <a:pt x="f19" y="f8"/>
                        </a:lnTo>
                        <a:lnTo>
                          <a:pt x="f19" y="f26"/>
                        </a:lnTo>
                        <a:lnTo>
                          <a:pt x="f7" y="f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1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63" name="Прямоугольник 62"/>
                  <p:cNvSpPr/>
                  <p:nvPr/>
                </p:nvSpPr>
                <p:spPr>
                  <a:xfrm>
                    <a:off x="4733922" y="610243"/>
                    <a:ext cx="1085850" cy="480791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1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vert="horz" wrap="square" lIns="91440" tIns="45720" rIns="91440" bIns="45720" anchor="ctr" anchorCtr="0" compatLnSpc="1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uk-UA" sz="120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rPr>
                      <a:t>Керівник ЕМС</a:t>
                    </a:r>
                    <a:endParaRPr lang="en-US" sz="1200" kern="150">
                      <a:effectLst/>
                      <a:latin typeface="Times New Roman" panose="02020603050405020304" pitchFamily="18" charset="0"/>
                      <a:ea typeface="Andale Sans UI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4" name="Прямоугольник 63"/>
                  <p:cNvSpPr/>
                  <p:nvPr/>
                </p:nvSpPr>
                <p:spPr>
                  <a:xfrm>
                    <a:off x="5191122" y="138687"/>
                    <a:ext cx="104771" cy="47154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1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65" name="Стрелка вправо 38"/>
                  <p:cNvSpPr/>
                  <p:nvPr/>
                </p:nvSpPr>
                <p:spPr>
                  <a:xfrm rot="16200004">
                    <a:off x="3641895" y="347239"/>
                    <a:ext cx="379704" cy="119694"/>
                  </a:xfrm>
                  <a:custGeom>
                    <a:avLst>
                      <a:gd name="f0" fmla="val 18196"/>
                      <a:gd name="f1" fmla="val 5400"/>
                    </a:avLst>
                    <a:gdLst>
                      <a:gd name="f2" fmla="val 10800000"/>
                      <a:gd name="f3" fmla="val 5400000"/>
                      <a:gd name="f4" fmla="val 180"/>
                      <a:gd name="f5" fmla="val w"/>
                      <a:gd name="f6" fmla="val h"/>
                      <a:gd name="f7" fmla="val 0"/>
                      <a:gd name="f8" fmla="val 21600"/>
                      <a:gd name="f9" fmla="val 10800"/>
                      <a:gd name="f10" fmla="+- 0 0 0"/>
                      <a:gd name="f11" fmla="+- 0 0 180"/>
                      <a:gd name="f12" fmla="*/ f5 1 21600"/>
                      <a:gd name="f13" fmla="*/ f6 1 21600"/>
                      <a:gd name="f14" fmla="+- f8 0 f7"/>
                      <a:gd name="f15" fmla="pin 0 f0 21600"/>
                      <a:gd name="f16" fmla="pin 0 f1 10800"/>
                      <a:gd name="f17" fmla="*/ f10 f2 1"/>
                      <a:gd name="f18" fmla="*/ f11 f2 1"/>
                      <a:gd name="f19" fmla="val f15"/>
                      <a:gd name="f20" fmla="val f16"/>
                      <a:gd name="f21" fmla="*/ f14 1 21600"/>
                      <a:gd name="f22" fmla="*/ f15 f12 1"/>
                      <a:gd name="f23" fmla="*/ f16 f13 1"/>
                      <a:gd name="f24" fmla="*/ f17 1 f4"/>
                      <a:gd name="f25" fmla="*/ f18 1 f4"/>
                      <a:gd name="f26" fmla="+- 21600 0 f20"/>
                      <a:gd name="f27" fmla="+- 21600 0 f19"/>
                      <a:gd name="f28" fmla="*/ 0 f21 1"/>
                      <a:gd name="f29" fmla="*/ 21600 f21 1"/>
                      <a:gd name="f30" fmla="*/ f20 f13 1"/>
                      <a:gd name="f31" fmla="*/ f19 f12 1"/>
                      <a:gd name="f32" fmla="+- f24 0 f3"/>
                      <a:gd name="f33" fmla="+- f25 0 f3"/>
                      <a:gd name="f34" fmla="*/ f27 f20 1"/>
                      <a:gd name="f35" fmla="*/ f28 1 f21"/>
                      <a:gd name="f36" fmla="*/ f29 1 f21"/>
                      <a:gd name="f37" fmla="*/ f26 f13 1"/>
                      <a:gd name="f38" fmla="*/ f34 1 10800"/>
                      <a:gd name="f39" fmla="*/ f35 f12 1"/>
                      <a:gd name="f40" fmla="*/ f35 f13 1"/>
                      <a:gd name="f41" fmla="*/ f36 f13 1"/>
                      <a:gd name="f42" fmla="+- f19 f38 0"/>
                      <a:gd name="f43" fmla="*/ f42 f12 1"/>
                    </a:gdLst>
                    <a:ahLst>
                      <a:ahXY gdRefX="f0" minX="f7" maxX="f8" gdRefY="f1" minY="f7" maxY="f9">
                        <a:pos x="f22" y="f23"/>
                      </a:ahXY>
                    </a:ahLst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2">
                        <a:pos x="f31" y="f40"/>
                      </a:cxn>
                      <a:cxn ang="f33">
                        <a:pos x="f31" y="f41"/>
                      </a:cxn>
                    </a:cxnLst>
                    <a:rect l="f39" t="f30" r="f43" b="f37"/>
                    <a:pathLst>
                      <a:path w="21600" h="21600">
                        <a:moveTo>
                          <a:pt x="f7" y="f20"/>
                        </a:moveTo>
                        <a:lnTo>
                          <a:pt x="f19" y="f20"/>
                        </a:lnTo>
                        <a:lnTo>
                          <a:pt x="f19" y="f7"/>
                        </a:lnTo>
                        <a:lnTo>
                          <a:pt x="f8" y="f9"/>
                        </a:lnTo>
                        <a:lnTo>
                          <a:pt x="f19" y="f8"/>
                        </a:lnTo>
                        <a:lnTo>
                          <a:pt x="f19" y="f26"/>
                        </a:lnTo>
                        <a:lnTo>
                          <a:pt x="f7" y="f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1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2" name="Стрелка вправо 39"/>
                <p:cNvSpPr/>
                <p:nvPr/>
              </p:nvSpPr>
              <p:spPr>
                <a:xfrm rot="16200004">
                  <a:off x="7704223" y="2167663"/>
                  <a:ext cx="2261594" cy="152485"/>
                </a:xfrm>
                <a:custGeom>
                  <a:avLst>
                    <a:gd name="f0" fmla="val 20872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7148180" y="1455917"/>
                  <a:ext cx="66678" cy="309103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4" name="Стрелка вправо 41"/>
                <p:cNvSpPr/>
                <p:nvPr/>
              </p:nvSpPr>
              <p:spPr>
                <a:xfrm rot="16200004">
                  <a:off x="7098332" y="1362772"/>
                  <a:ext cx="661714" cy="139400"/>
                </a:xfrm>
                <a:custGeom>
                  <a:avLst>
                    <a:gd name="f0" fmla="val 19325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5" name="Стрелка вправо 42"/>
                <p:cNvSpPr/>
                <p:nvPr/>
              </p:nvSpPr>
              <p:spPr>
                <a:xfrm rot="16200004">
                  <a:off x="664276" y="2899869"/>
                  <a:ext cx="804406" cy="161921"/>
                </a:xfrm>
                <a:custGeom>
                  <a:avLst>
                    <a:gd name="f0" fmla="val 18556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1776080" y="3581403"/>
                  <a:ext cx="219071" cy="88312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7" name="Стрелка вправо 44"/>
                <p:cNvSpPr/>
                <p:nvPr/>
              </p:nvSpPr>
              <p:spPr>
                <a:xfrm rot="16200004">
                  <a:off x="1375829" y="2974095"/>
                  <a:ext cx="1248220" cy="142875"/>
                </a:xfrm>
                <a:custGeom>
                  <a:avLst>
                    <a:gd name="f0" fmla="val 19869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8" name="Стрелка вправо 45"/>
                <p:cNvSpPr/>
                <p:nvPr/>
              </p:nvSpPr>
              <p:spPr>
                <a:xfrm>
                  <a:off x="4033505" y="3595750"/>
                  <a:ext cx="676271" cy="126333"/>
                </a:xfrm>
                <a:custGeom>
                  <a:avLst>
                    <a:gd name="f0" fmla="val 19583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" name="Стрелка вправо 46"/>
                <p:cNvSpPr/>
                <p:nvPr/>
              </p:nvSpPr>
              <p:spPr>
                <a:xfrm rot="10799991">
                  <a:off x="7652955" y="3692768"/>
                  <a:ext cx="152403" cy="97145"/>
                </a:xfrm>
                <a:custGeom>
                  <a:avLst>
                    <a:gd name="f0" fmla="val 14716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6538586" y="3118342"/>
                  <a:ext cx="66678" cy="329467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3900158" y="3118342"/>
                  <a:ext cx="2628899" cy="89071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2" name="Стрелка вправо 50"/>
                <p:cNvSpPr/>
                <p:nvPr/>
              </p:nvSpPr>
              <p:spPr>
                <a:xfrm rot="16200004">
                  <a:off x="2228105" y="2906932"/>
                  <a:ext cx="1091034" cy="138540"/>
                </a:xfrm>
                <a:custGeom>
                  <a:avLst>
                    <a:gd name="f0" fmla="val 19680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3" name="Стрелка вправо 51"/>
                <p:cNvSpPr/>
                <p:nvPr/>
              </p:nvSpPr>
              <p:spPr>
                <a:xfrm rot="16200004">
                  <a:off x="3485149" y="2751018"/>
                  <a:ext cx="804406" cy="126763"/>
                </a:xfrm>
                <a:custGeom>
                  <a:avLst>
                    <a:gd name="f0" fmla="val 19217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4" name="Стрелка вправо 52"/>
                <p:cNvSpPr/>
                <p:nvPr/>
              </p:nvSpPr>
              <p:spPr>
                <a:xfrm rot="16200004">
                  <a:off x="6677332" y="2842563"/>
                  <a:ext cx="1085320" cy="143608"/>
                </a:xfrm>
                <a:custGeom>
                  <a:avLst>
                    <a:gd name="f0" fmla="val 19794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5" name="Стрелка вправо 53"/>
                <p:cNvSpPr/>
                <p:nvPr/>
              </p:nvSpPr>
              <p:spPr>
                <a:xfrm rot="10799991">
                  <a:off x="1776080" y="3900867"/>
                  <a:ext cx="571500" cy="108429"/>
                </a:xfrm>
                <a:custGeom>
                  <a:avLst>
                    <a:gd name="f0" fmla="val 19551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6" name="Стрелка вправо 54"/>
                <p:cNvSpPr/>
                <p:nvPr/>
              </p:nvSpPr>
              <p:spPr>
                <a:xfrm rot="16200004">
                  <a:off x="958305" y="4274766"/>
                  <a:ext cx="503907" cy="135184"/>
                </a:xfrm>
                <a:custGeom>
                  <a:avLst>
                    <a:gd name="f0" fmla="val 17544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7" name="Стрелка вправо 55"/>
                <p:cNvSpPr/>
                <p:nvPr/>
              </p:nvSpPr>
              <p:spPr>
                <a:xfrm rot="16200004">
                  <a:off x="3112233" y="4273499"/>
                  <a:ext cx="527023" cy="141777"/>
                </a:xfrm>
                <a:custGeom>
                  <a:avLst>
                    <a:gd name="f0" fmla="val 17533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8" name="Стрелка вправо 56"/>
                <p:cNvSpPr/>
                <p:nvPr/>
              </p:nvSpPr>
              <p:spPr>
                <a:xfrm rot="16200004">
                  <a:off x="5075877" y="4219188"/>
                  <a:ext cx="688524" cy="144347"/>
                </a:xfrm>
                <a:custGeom>
                  <a:avLst>
                    <a:gd name="f0" fmla="val 18430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49" name="Стрелка вправо 57"/>
                <p:cNvSpPr/>
                <p:nvPr/>
              </p:nvSpPr>
              <p:spPr>
                <a:xfrm rot="16200004">
                  <a:off x="7914265" y="4219509"/>
                  <a:ext cx="695611" cy="134462"/>
                </a:xfrm>
                <a:custGeom>
                  <a:avLst>
                    <a:gd name="f0" fmla="val 18677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0" name="Стрелка вправо 58"/>
                <p:cNvSpPr/>
                <p:nvPr/>
              </p:nvSpPr>
              <p:spPr>
                <a:xfrm rot="16200004">
                  <a:off x="5879762" y="4663769"/>
                  <a:ext cx="1603427" cy="152403"/>
                </a:xfrm>
                <a:custGeom>
                  <a:avLst>
                    <a:gd name="f0" fmla="val 20163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1" name="Стрелка вправо 59"/>
                <p:cNvSpPr/>
                <p:nvPr/>
              </p:nvSpPr>
              <p:spPr>
                <a:xfrm rot="16200004">
                  <a:off x="926914" y="5259254"/>
                  <a:ext cx="475862" cy="107487"/>
                </a:xfrm>
                <a:custGeom>
                  <a:avLst>
                    <a:gd name="f0" fmla="val 18185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2" name="Стрелка вправо 60"/>
                <p:cNvSpPr/>
                <p:nvPr/>
              </p:nvSpPr>
              <p:spPr>
                <a:xfrm rot="16200004">
                  <a:off x="3449730" y="5258024"/>
                  <a:ext cx="448129" cy="137790"/>
                </a:xfrm>
                <a:custGeom>
                  <a:avLst>
                    <a:gd name="f0" fmla="val 16951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3" name="Стрелка вправо 61"/>
                <p:cNvSpPr/>
                <p:nvPr/>
              </p:nvSpPr>
              <p:spPr>
                <a:xfrm rot="16200004">
                  <a:off x="7970386" y="5270734"/>
                  <a:ext cx="420386" cy="121624"/>
                </a:xfrm>
                <a:custGeom>
                  <a:avLst>
                    <a:gd name="f0" fmla="val 17225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2728583" y="729463"/>
                  <a:ext cx="1295403" cy="360593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Відділ кадрів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Стрелка вправо 63"/>
                <p:cNvSpPr/>
                <p:nvPr/>
              </p:nvSpPr>
              <p:spPr>
                <a:xfrm rot="16200004">
                  <a:off x="3629996" y="554616"/>
                  <a:ext cx="238548" cy="98179"/>
                </a:xfrm>
                <a:custGeom>
                  <a:avLst>
                    <a:gd name="f0" fmla="val 15377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414009" y="0"/>
                  <a:ext cx="1666878" cy="480791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uk-UA" sz="1200" kern="150">
                      <a:effectLst/>
                      <a:latin typeface="Times New Roman" panose="02020603050405020304" pitchFamily="18" charset="0"/>
                      <a:ea typeface="Andale Sans UI"/>
                      <a:cs typeface="Times New Roman" panose="02020603050405020304" pitchFamily="18" charset="0"/>
                    </a:rPr>
                    <a:t>Служба безпеки</a:t>
                  </a:r>
                  <a:endParaRPr lang="en-US" sz="1200" kern="150">
                    <a:effectLst/>
                    <a:latin typeface="Times New Roman" panose="02020603050405020304" pitchFamily="18" charset="0"/>
                    <a:ea typeface="Andale Sans UI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Стрелка вправо 65"/>
                <p:cNvSpPr/>
                <p:nvPr/>
              </p:nvSpPr>
              <p:spPr>
                <a:xfrm>
                  <a:off x="2071358" y="168798"/>
                  <a:ext cx="1562096" cy="164537"/>
                </a:xfrm>
                <a:custGeom>
                  <a:avLst>
                    <a:gd name="f0" fmla="val 20462"/>
                    <a:gd name="f1" fmla="val 5400"/>
                  </a:avLst>
                  <a:gdLst>
                    <a:gd name="f2" fmla="val 10800000"/>
                    <a:gd name="f3" fmla="val 5400000"/>
                    <a:gd name="f4" fmla="val 180"/>
                    <a:gd name="f5" fmla="val w"/>
                    <a:gd name="f6" fmla="val h"/>
                    <a:gd name="f7" fmla="val 0"/>
                    <a:gd name="f8" fmla="val 21600"/>
                    <a:gd name="f9" fmla="val 10800"/>
                    <a:gd name="f10" fmla="+- 0 0 0"/>
                    <a:gd name="f11" fmla="+- 0 0 180"/>
                    <a:gd name="f12" fmla="*/ f5 1 21600"/>
                    <a:gd name="f13" fmla="*/ f6 1 21600"/>
                    <a:gd name="f14" fmla="+- f8 0 f7"/>
                    <a:gd name="f15" fmla="pin 0 f0 21600"/>
                    <a:gd name="f16" fmla="pin 0 f1 10800"/>
                    <a:gd name="f17" fmla="*/ f10 f2 1"/>
                    <a:gd name="f18" fmla="*/ f11 f2 1"/>
                    <a:gd name="f19" fmla="val f15"/>
                    <a:gd name="f20" fmla="val f16"/>
                    <a:gd name="f21" fmla="*/ f14 1 21600"/>
                    <a:gd name="f22" fmla="*/ f15 f12 1"/>
                    <a:gd name="f23" fmla="*/ f16 f13 1"/>
                    <a:gd name="f24" fmla="*/ f17 1 f4"/>
                    <a:gd name="f25" fmla="*/ f18 1 f4"/>
                    <a:gd name="f26" fmla="+- 21600 0 f20"/>
                    <a:gd name="f27" fmla="+- 21600 0 f19"/>
                    <a:gd name="f28" fmla="*/ 0 f21 1"/>
                    <a:gd name="f29" fmla="*/ 21600 f21 1"/>
                    <a:gd name="f30" fmla="*/ f20 f13 1"/>
                    <a:gd name="f31" fmla="*/ f19 f12 1"/>
                    <a:gd name="f32" fmla="+- f24 0 f3"/>
                    <a:gd name="f33" fmla="+- f25 0 f3"/>
                    <a:gd name="f34" fmla="*/ f27 f20 1"/>
                    <a:gd name="f35" fmla="*/ f28 1 f21"/>
                    <a:gd name="f36" fmla="*/ f29 1 f21"/>
                    <a:gd name="f37" fmla="*/ f26 f13 1"/>
                    <a:gd name="f38" fmla="*/ f34 1 10800"/>
                    <a:gd name="f39" fmla="*/ f35 f12 1"/>
                    <a:gd name="f40" fmla="*/ f35 f13 1"/>
                    <a:gd name="f41" fmla="*/ f36 f13 1"/>
                    <a:gd name="f42" fmla="+- f19 f38 0"/>
                    <a:gd name="f43" fmla="*/ f42 f12 1"/>
                  </a:gdLst>
                  <a:ahLst>
                    <a:ahXY gdRefX="f0" minX="f7" maxX="f8" gdRefY="f1" minY="f7" maxY="f9">
                      <a:pos x="f22" y="f23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1" y="f40"/>
                    </a:cxn>
                    <a:cxn ang="f33">
                      <a:pos x="f31" y="f41"/>
                    </a:cxn>
                  </a:cxnLst>
                  <a:rect l="f39" t="f30" r="f43" b="f37"/>
                  <a:pathLst>
                    <a:path w="21600" h="21600">
                      <a:moveTo>
                        <a:pt x="f7" y="f20"/>
                      </a:moveTo>
                      <a:lnTo>
                        <a:pt x="f19" y="f20"/>
                      </a:lnTo>
                      <a:lnTo>
                        <a:pt x="f19" y="f7"/>
                      </a:lnTo>
                      <a:lnTo>
                        <a:pt x="f8" y="f9"/>
                      </a:lnTo>
                      <a:lnTo>
                        <a:pt x="f19" y="f8"/>
                      </a:lnTo>
                      <a:lnTo>
                        <a:pt x="f19" y="f26"/>
                      </a:lnTo>
                      <a:lnTo>
                        <a:pt x="f7" y="f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6" name="Прямоугольник 65"/>
          <p:cNvSpPr/>
          <p:nvPr/>
        </p:nvSpPr>
        <p:spPr>
          <a:xfrm>
            <a:off x="1596530" y="6292985"/>
            <a:ext cx="928026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організаційної структури виробничої дільниці «Клуб Чіпсів»</a:t>
            </a:r>
            <a:endParaRPr lang="uk-UA" alt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8" y="3622538"/>
            <a:ext cx="3931352" cy="27252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6329833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Топологічна схема розміщення структурних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 дільниці «Клуб Чіпсів»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8" y="83791"/>
            <a:ext cx="3931352" cy="27252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8036560" y="81280"/>
            <a:ext cx="0" cy="293624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216400" y="3017520"/>
            <a:ext cx="3820160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216400" y="3017520"/>
            <a:ext cx="0" cy="3330218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84662" y="3135980"/>
            <a:ext cx="21547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офіс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6165" y="3106364"/>
            <a:ext cx="24865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Виробничий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офіс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454" y="1233299"/>
            <a:ext cx="703050" cy="3023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155" y="1235837"/>
            <a:ext cx="754650" cy="3023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139" y="4177112"/>
            <a:ext cx="754650" cy="302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254" y="4584361"/>
            <a:ext cx="806250" cy="3023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710" y="1231890"/>
            <a:ext cx="703050" cy="3023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0955" y="83791"/>
            <a:ext cx="3931352" cy="27252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034" y="98265"/>
            <a:ext cx="3931352" cy="272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8034" y="2987078"/>
            <a:ext cx="3931352" cy="27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5089" y="6372445"/>
            <a:ext cx="814881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архітектура мережі комп’ютерної системи дільниці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" y="173861"/>
            <a:ext cx="3924776" cy="2723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215" y="173861"/>
            <a:ext cx="3927065" cy="2725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20" y="3670775"/>
            <a:ext cx="3927069" cy="27252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8036560" y="81280"/>
            <a:ext cx="0" cy="293624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216400" y="3017520"/>
            <a:ext cx="3820160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216400" y="3017520"/>
            <a:ext cx="0" cy="3378455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680" y="3106364"/>
            <a:ext cx="3927065" cy="27252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084662" y="3135980"/>
            <a:ext cx="21547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офіс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6165" y="3065724"/>
            <a:ext cx="24865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Виробничий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офіс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9454" y="1233299"/>
            <a:ext cx="703050" cy="3023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687" y="1233298"/>
            <a:ext cx="703050" cy="3023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3067" y="194416"/>
            <a:ext cx="3927065" cy="2725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9155" y="1235837"/>
            <a:ext cx="754650" cy="3023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1139" y="4177112"/>
            <a:ext cx="754650" cy="3023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1964" y="4741168"/>
            <a:ext cx="806250" cy="30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95720"/>
            <a:ext cx="9083040" cy="61665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4560" y="6396335"/>
            <a:ext cx="10830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Функціональна схема кіберфізичної системи виробничої дільниці «Клуб Чіпсів»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250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188">
              <a:srgbClr val="FFFFFF"/>
            </a:gs>
            <a:gs pos="13000">
              <a:schemeClr val="accent1">
                <a:lumMod val="0"/>
                <a:lumOff val="100000"/>
              </a:schemeClr>
            </a:gs>
            <a:gs pos="68000">
              <a:schemeClr val="accent1">
                <a:lumMod val="20000"/>
                <a:lumOff val="80000"/>
              </a:schemeClr>
            </a:gs>
            <a:gs pos="81000">
              <a:schemeClr val="accent1">
                <a:lumMod val="20000"/>
                <a:lumOff val="80000"/>
              </a:schemeClr>
            </a:gs>
            <a:gs pos="98990">
              <a:schemeClr val="accent1">
                <a:lumMod val="20000"/>
                <a:lumOff val="80000"/>
              </a:schemeClr>
            </a:gs>
            <a:gs pos="41000">
              <a:schemeClr val="accent1">
                <a:lumMod val="0"/>
                <a:lumOff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08" y="0"/>
            <a:ext cx="9137835" cy="64031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3717" y="6363927"/>
            <a:ext cx="1111981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 схема комплексу технічних засобів комп’ютерної системи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дільниці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74264"/>
              </p:ext>
            </p:extLst>
          </p:nvPr>
        </p:nvGraphicFramePr>
        <p:xfrm>
          <a:off x="937548" y="633174"/>
          <a:ext cx="10648709" cy="504254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15393">
                  <a:extLst>
                    <a:ext uri="{9D8B030D-6E8A-4147-A177-3AD203B41FA5}">
                      <a16:colId xmlns:a16="http://schemas.microsoft.com/office/drawing/2014/main" val="2583676692"/>
                    </a:ext>
                  </a:extLst>
                </a:gridCol>
                <a:gridCol w="921732">
                  <a:extLst>
                    <a:ext uri="{9D8B030D-6E8A-4147-A177-3AD203B41FA5}">
                      <a16:colId xmlns:a16="http://schemas.microsoft.com/office/drawing/2014/main" val="65412876"/>
                    </a:ext>
                  </a:extLst>
                </a:gridCol>
                <a:gridCol w="1261318">
                  <a:extLst>
                    <a:ext uri="{9D8B030D-6E8A-4147-A177-3AD203B41FA5}">
                      <a16:colId xmlns:a16="http://schemas.microsoft.com/office/drawing/2014/main" val="710105788"/>
                    </a:ext>
                  </a:extLst>
                </a:gridCol>
                <a:gridCol w="1681758">
                  <a:extLst>
                    <a:ext uri="{9D8B030D-6E8A-4147-A177-3AD203B41FA5}">
                      <a16:colId xmlns:a16="http://schemas.microsoft.com/office/drawing/2014/main" val="1982902893"/>
                    </a:ext>
                  </a:extLst>
                </a:gridCol>
                <a:gridCol w="970245">
                  <a:extLst>
                    <a:ext uri="{9D8B030D-6E8A-4147-A177-3AD203B41FA5}">
                      <a16:colId xmlns:a16="http://schemas.microsoft.com/office/drawing/2014/main" val="2944943820"/>
                    </a:ext>
                  </a:extLst>
                </a:gridCol>
                <a:gridCol w="1767705">
                  <a:extLst>
                    <a:ext uri="{9D8B030D-6E8A-4147-A177-3AD203B41FA5}">
                      <a16:colId xmlns:a16="http://schemas.microsoft.com/office/drawing/2014/main" val="2172599630"/>
                    </a:ext>
                  </a:extLst>
                </a:gridCol>
                <a:gridCol w="1830558">
                  <a:extLst>
                    <a:ext uri="{9D8B030D-6E8A-4147-A177-3AD203B41FA5}">
                      <a16:colId xmlns:a16="http://schemas.microsoft.com/office/drawing/2014/main" val="2997482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Підмережа</a:t>
                      </a:r>
                      <a:endParaRPr lang="en-US" sz="1600" b="1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</a:t>
                      </a:r>
                      <a:endParaRPr lang="en-US" sz="1600" b="1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Виділений розмір</a:t>
                      </a:r>
                      <a:endParaRPr lang="en-US" sz="1600" b="1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en-US" sz="1600" b="1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Маска</a:t>
                      </a:r>
                      <a:endParaRPr lang="en-US" sz="1600" b="1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Діапазон</a:t>
                      </a:r>
                      <a:endParaRPr lang="en-US" sz="1600" b="1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Широкомовний</a:t>
                      </a:r>
                      <a:endParaRPr lang="en-US" sz="1600" b="1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331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Floor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192.168.153.0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/26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192.168.153.1-192.168.153.62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192.168.153.63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090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Floor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192.168.152.128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/25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192.168.152.129-192.168.152.254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192.168.152.255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240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Floor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192.168.152.0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/25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192.168.152.1-192.168.152.126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192.168.152.127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944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Floor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192.168.153.128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/27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192.168.153.129-192.168.153.158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192.168.153.159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702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Floor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vlan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192.168.153.64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/26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192.168.153.65-192.168.153.94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192.168.153.195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358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Floor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vlan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192.168.153.96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/26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192.168.153.97-192.168.153.110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192.168.153.111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258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Floor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vlan</a:t>
                      </a: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192.168.153.112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/26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192.168.153.113-192.168.153.126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192.168.153.127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101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LAN6 (R-R)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192.168.153.160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/30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192.168.153.161-192.168.153.162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192.168.153.163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960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Controller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192.168.154.0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/27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192.168.154.1-192.168.154.14</a:t>
                      </a:r>
                      <a:endParaRPr lang="en-US" sz="1600" b="0" i="0" kern="1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i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192.168.154.15</a:t>
                      </a:r>
                      <a:endParaRPr lang="en-US" sz="1600" b="0" i="0" kern="1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08945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16504" y="6269013"/>
            <a:ext cx="689079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схеми адресації корпоративної мережі </a:t>
            </a:r>
          </a:p>
        </p:txBody>
      </p:sp>
    </p:spTree>
    <p:extLst>
      <p:ext uri="{BB962C8B-B14F-4D97-AF65-F5344CB8AC3E}">
        <p14:creationId xmlns:p14="http://schemas.microsoft.com/office/powerpoint/2010/main" val="33583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95" b="84660" l="156" r="58438">
                        <a14:foregroundMark x1="38229" y1="28932" x2="56250" y2="62136"/>
                        <a14:foregroundMark x1="37604" y1="49223" x2="38073" y2="63786"/>
                        <a14:foregroundMark x1="57031" y1="27864" x2="57188" y2="64078"/>
                        <a14:foregroundMark x1="40677" y1="28932" x2="57552" y2="29223"/>
                        <a14:foregroundMark x1="46302" y1="34272" x2="50677" y2="46699"/>
                        <a14:foregroundMark x1="38021" y1="65922" x2="57813" y2="66214"/>
                        <a14:foregroundMark x1="52135" y1="60680" x2="46667" y2="54951"/>
                        <a14:foregroundMark x1="57760" y1="32621" x2="57917" y2="54466"/>
                        <a14:foregroundMark x1="30052" y1="36990" x2="30990" y2="43204"/>
                        <a14:foregroundMark x1="28177" y1="51262" x2="30990" y2="43592"/>
                        <a14:foregroundMark x1="31563" y1="42913" x2="37969" y2="42524"/>
                        <a14:foregroundMark x1="30365" y1="43107" x2="29063" y2="44563"/>
                        <a14:foregroundMark x1="28958" y1="44466" x2="31510" y2="46796"/>
                        <a14:foregroundMark x1="3750" y1="73883" x2="54792" y2="81068"/>
                        <a14:foregroundMark x1="57865" y1="83398" x2="58177" y2="16311"/>
                        <a14:foregroundMark x1="21250" y1="76117" x2="42240" y2="54078"/>
                        <a14:foregroundMark x1="20625" y1="73107" x2="20938" y2="54854"/>
                        <a14:foregroundMark x1="20729" y1="53495" x2="25469" y2="69320"/>
                        <a14:foregroundMark x1="26667" y1="63495" x2="36406" y2="75825"/>
                        <a14:foregroundMark x1="10260" y1="36893" x2="10208" y2="40680"/>
                        <a14:backgroundMark x1="3750" y1="42233" x2="5625" y2="57767"/>
                        <a14:backgroundMark x1="14740" y1="22621" x2="17604" y2="31262"/>
                        <a14:backgroundMark x1="35990" y1="26990" x2="58958" y2="26893"/>
                        <a14:backgroundMark x1="55104" y1="19126" x2="59844" y2="15534"/>
                        <a14:backgroundMark x1="56198" y1="23786" x2="48385" y2="12913"/>
                        <a14:backgroundMark x1="46615" y1="20000" x2="35938" y2="13689"/>
                        <a14:backgroundMark x1="36406" y1="15243" x2="55729" y2="16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" t="14586" r="41829" b="15749"/>
          <a:stretch/>
        </p:blipFill>
        <p:spPr bwMode="auto">
          <a:xfrm>
            <a:off x="1316139" y="97827"/>
            <a:ext cx="9459892" cy="6013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0809" y="6396335"/>
            <a:ext cx="755055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Топологічна схема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комп’ютерної системи </a:t>
            </a:r>
          </a:p>
        </p:txBody>
      </p:sp>
    </p:spTree>
    <p:extLst>
      <p:ext uri="{BB962C8B-B14F-4D97-AF65-F5344CB8AC3E}">
        <p14:creationId xmlns:p14="http://schemas.microsoft.com/office/powerpoint/2010/main" val="34055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DA47770C2B03641AACBCD5756C7A12B" ma:contentTypeVersion="11" ma:contentTypeDescription="Создание документа." ma:contentTypeScope="" ma:versionID="6e9c6a6c668574f6267e28bc1e0f7255">
  <xsd:schema xmlns:xsd="http://www.w3.org/2001/XMLSchema" xmlns:xs="http://www.w3.org/2001/XMLSchema" xmlns:p="http://schemas.microsoft.com/office/2006/metadata/properties" xmlns:ns2="2b879a15-565c-41ed-b8b6-2681c521cb89" targetNamespace="http://schemas.microsoft.com/office/2006/metadata/properties" ma:root="true" ma:fieldsID="651a84005d1c7e0e62e8ea95f0893832" ns2:_="">
    <xsd:import namespace="2b879a15-565c-41ed-b8b6-2681c521cb89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79a15-565c-41ed-b8b6-2681c521cb89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2b879a15-565c-41ed-b8b6-2681c521cb89" xsi:nil="true"/>
  </documentManagement>
</p:properties>
</file>

<file path=customXml/itemProps1.xml><?xml version="1.0" encoding="utf-8"?>
<ds:datastoreItem xmlns:ds="http://schemas.openxmlformats.org/officeDocument/2006/customXml" ds:itemID="{3F07EC07-3D39-40C8-87FD-7C98CD2DCC98}"/>
</file>

<file path=customXml/itemProps2.xml><?xml version="1.0" encoding="utf-8"?>
<ds:datastoreItem xmlns:ds="http://schemas.openxmlformats.org/officeDocument/2006/customXml" ds:itemID="{83159408-7BD6-4DA5-818F-29BECD267784}"/>
</file>

<file path=customXml/itemProps3.xml><?xml version="1.0" encoding="utf-8"?>
<ds:datastoreItem xmlns:ds="http://schemas.openxmlformats.org/officeDocument/2006/customXml" ds:itemID="{DFAF83A3-57B7-4B47-9CDF-7ABAB9E22679}"/>
</file>

<file path=docProps/app.xml><?xml version="1.0" encoding="utf-8"?>
<Properties xmlns="http://schemas.openxmlformats.org/officeDocument/2006/extended-properties" xmlns:vt="http://schemas.openxmlformats.org/officeDocument/2006/docPropsVTypes">
  <TotalTime>5712</TotalTime>
  <Words>341</Words>
  <Application>Microsoft Office PowerPoint</Application>
  <PresentationFormat>Широкоэкранный</PresentationFormat>
  <Paragraphs>135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Andale Sans UI</vt:lpstr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23</cp:revision>
  <cp:lastPrinted>2021-06-21T09:45:45Z</cp:lastPrinted>
  <dcterms:created xsi:type="dcterms:W3CDTF">2021-06-17T10:52:25Z</dcterms:created>
  <dcterms:modified xsi:type="dcterms:W3CDTF">2021-06-22T09:57:26Z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0x0101006DA47770C2B03641AACBCD5756C7A12B</vt:lpwstr>
  </property>
</Properties>
</file>